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1.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9" r:id="rId1"/>
  </p:sldMasterIdLst>
  <p:notesMasterIdLst>
    <p:notesMasterId r:id="rId13"/>
  </p:notesMasterIdLst>
  <p:sldIdLst>
    <p:sldId id="256" r:id="rId2"/>
    <p:sldId id="268" r:id="rId3"/>
    <p:sldId id="259" r:id="rId4"/>
    <p:sldId id="266" r:id="rId5"/>
    <p:sldId id="263" r:id="rId6"/>
    <p:sldId id="264" r:id="rId7"/>
    <p:sldId id="260" r:id="rId8"/>
    <p:sldId id="261" r:id="rId9"/>
    <p:sldId id="269" r:id="rId10"/>
    <p:sldId id="262"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eke Brenan Bandelier" initials="ZBB" lastIdx="8" clrIdx="0">
    <p:extLst>
      <p:ext uri="{19B8F6BF-5375-455C-9EA6-DF929625EA0E}">
        <p15:presenceInfo xmlns:p15="http://schemas.microsoft.com/office/powerpoint/2012/main" userId="S::zbb7@nau.edu::20824b6b-225f-4d10-bce2-0604958af4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595" autoAdjust="0"/>
  </p:normalViewPr>
  <p:slideViewPr>
    <p:cSldViewPr snapToGrid="0">
      <p:cViewPr varScale="1">
        <p:scale>
          <a:sx n="104" d="100"/>
          <a:sy n="104" d="100"/>
        </p:scale>
        <p:origin x="738"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24T19:48:23.168" idx="3">
    <p:pos x="10" y="10"/>
    <p:text>the plan for this slide is to talk about how hydrated minerals have already been found but differentiation between chlorine salts and others like sulfates can be difficult as well as why its important to be able to</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2-25T00:46:59.125" idx="5">
    <p:pos x="10" y="10"/>
    <p:text>the plan for this slide is to talk about where i serched and at what time of the year. as well as why we did that</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2-25T22:04:43.217" idx="8">
    <p:pos x="10" y="10"/>
    <p:text>the plan for this slide is to talk about what ratioing techniques wer used and why we need to use them.</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2-24T19:45:38.086" idx="1">
    <p:pos x="10" y="10"/>
    <p:text>the plan with this slide is to introduce a crism image, and the different browse products you can make with them. I want to touch on what a band parameter is as well as regions of interest/ratio areas</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2-25T00:47:50.436" idx="6">
    <p:pos x="10" y="10"/>
    <p:text>the plan for this slide is to talk about the results i have found, and compare them to the chlorine salts. most of my spectra are just water so i plan to say some hints at salts in the spctra were seen but for the most part water was found</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2-25T00:49:03.981" idx="7">
    <p:pos x="10" y="10"/>
    <p:text>the plan here is to talk about the futre work of this project, searching in new ares or the creation of a new parameter</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C19B0-8031-420C-9453-D604B67A2637}" type="datetimeFigureOut">
              <a:rPr lang="en-US" smtClean="0"/>
              <a:t>4/2/2020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ED35D-09C7-461D-8809-D52AE87A869E}" type="slidenum">
              <a:rPr lang="en-US" smtClean="0"/>
              <a:t>‹#›</a:t>
            </a:fld>
            <a:endParaRPr lang="en-US"/>
          </a:p>
        </p:txBody>
      </p:sp>
    </p:spTree>
    <p:extLst>
      <p:ext uri="{BB962C8B-B14F-4D97-AF65-F5344CB8AC3E}">
        <p14:creationId xmlns:p14="http://schemas.microsoft.com/office/powerpoint/2010/main" val="131657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9ED35D-09C7-461D-8809-D52AE87A869E}" type="slidenum">
              <a:rPr lang="en-US" smtClean="0"/>
              <a:t>8</a:t>
            </a:fld>
            <a:endParaRPr lang="en-US"/>
          </a:p>
        </p:txBody>
      </p:sp>
    </p:spTree>
    <p:extLst>
      <p:ext uri="{BB962C8B-B14F-4D97-AF65-F5344CB8AC3E}">
        <p14:creationId xmlns:p14="http://schemas.microsoft.com/office/powerpoint/2010/main" val="4257052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789C31-A750-4DA2-86AC-D9E0CFD53FF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014D-7E3B-400C-89DB-FD35D03AB843}" type="slidenum">
              <a:rPr lang="en-US" smtClean="0"/>
              <a:t>‹#›</a:t>
            </a:fld>
            <a:endParaRPr lang="en-US"/>
          </a:p>
        </p:txBody>
      </p:sp>
    </p:spTree>
    <p:extLst>
      <p:ext uri="{BB962C8B-B14F-4D97-AF65-F5344CB8AC3E}">
        <p14:creationId xmlns:p14="http://schemas.microsoft.com/office/powerpoint/2010/main" val="102381196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789C31-A750-4DA2-86AC-D9E0CFD53FF5}"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F014D-7E3B-400C-89DB-FD35D03AB843}" type="slidenum">
              <a:rPr lang="en-US" smtClean="0"/>
              <a:t>‹#›</a:t>
            </a:fld>
            <a:endParaRPr lang="en-US"/>
          </a:p>
        </p:txBody>
      </p:sp>
    </p:spTree>
    <p:extLst>
      <p:ext uri="{BB962C8B-B14F-4D97-AF65-F5344CB8AC3E}">
        <p14:creationId xmlns:p14="http://schemas.microsoft.com/office/powerpoint/2010/main" val="2996929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789C31-A750-4DA2-86AC-D9E0CFD53FF5}"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F014D-7E3B-400C-89DB-FD35D03AB843}" type="slidenum">
              <a:rPr lang="en-US" smtClean="0"/>
              <a:t>‹#›</a:t>
            </a:fld>
            <a:endParaRPr lang="en-US"/>
          </a:p>
        </p:txBody>
      </p:sp>
    </p:spTree>
    <p:extLst>
      <p:ext uri="{BB962C8B-B14F-4D97-AF65-F5344CB8AC3E}">
        <p14:creationId xmlns:p14="http://schemas.microsoft.com/office/powerpoint/2010/main" val="1741374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789C31-A750-4DA2-86AC-D9E0CFD53FF5}"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F014D-7E3B-400C-89DB-FD35D03AB843}"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13110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789C31-A750-4DA2-86AC-D9E0CFD53FF5}"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F014D-7E3B-400C-89DB-FD35D03AB843}" type="slidenum">
              <a:rPr lang="en-US" smtClean="0"/>
              <a:t>‹#›</a:t>
            </a:fld>
            <a:endParaRPr lang="en-US"/>
          </a:p>
        </p:txBody>
      </p:sp>
    </p:spTree>
    <p:extLst>
      <p:ext uri="{BB962C8B-B14F-4D97-AF65-F5344CB8AC3E}">
        <p14:creationId xmlns:p14="http://schemas.microsoft.com/office/powerpoint/2010/main" val="1920246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2789C31-A750-4DA2-86AC-D9E0CFD53FF5}"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0F014D-7E3B-400C-89DB-FD35D03AB843}" type="slidenum">
              <a:rPr lang="en-US" smtClean="0"/>
              <a:t>‹#›</a:t>
            </a:fld>
            <a:endParaRPr lang="en-US"/>
          </a:p>
        </p:txBody>
      </p:sp>
    </p:spTree>
    <p:extLst>
      <p:ext uri="{BB962C8B-B14F-4D97-AF65-F5344CB8AC3E}">
        <p14:creationId xmlns:p14="http://schemas.microsoft.com/office/powerpoint/2010/main" val="1748856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2789C31-A750-4DA2-86AC-D9E0CFD53FF5}"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0F014D-7E3B-400C-89DB-FD35D03AB843}" type="slidenum">
              <a:rPr lang="en-US" smtClean="0"/>
              <a:t>‹#›</a:t>
            </a:fld>
            <a:endParaRPr lang="en-US"/>
          </a:p>
        </p:txBody>
      </p:sp>
    </p:spTree>
    <p:extLst>
      <p:ext uri="{BB962C8B-B14F-4D97-AF65-F5344CB8AC3E}">
        <p14:creationId xmlns:p14="http://schemas.microsoft.com/office/powerpoint/2010/main" val="2239929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89C31-A750-4DA2-86AC-D9E0CFD53FF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014D-7E3B-400C-89DB-FD35D03AB843}" type="slidenum">
              <a:rPr lang="en-US" smtClean="0"/>
              <a:t>‹#›</a:t>
            </a:fld>
            <a:endParaRPr lang="en-US"/>
          </a:p>
        </p:txBody>
      </p:sp>
    </p:spTree>
    <p:extLst>
      <p:ext uri="{BB962C8B-B14F-4D97-AF65-F5344CB8AC3E}">
        <p14:creationId xmlns:p14="http://schemas.microsoft.com/office/powerpoint/2010/main" val="660825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89C31-A750-4DA2-86AC-D9E0CFD53FF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014D-7E3B-400C-89DB-FD35D03AB843}" type="slidenum">
              <a:rPr lang="en-US" smtClean="0"/>
              <a:t>‹#›</a:t>
            </a:fld>
            <a:endParaRPr lang="en-US"/>
          </a:p>
        </p:txBody>
      </p:sp>
    </p:spTree>
    <p:extLst>
      <p:ext uri="{BB962C8B-B14F-4D97-AF65-F5344CB8AC3E}">
        <p14:creationId xmlns:p14="http://schemas.microsoft.com/office/powerpoint/2010/main" val="341593701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89C31-A750-4DA2-86AC-D9E0CFD53FF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014D-7E3B-400C-89DB-FD35D03AB843}" type="slidenum">
              <a:rPr lang="en-US" smtClean="0"/>
              <a:t>‹#›</a:t>
            </a:fld>
            <a:endParaRPr lang="en-US"/>
          </a:p>
        </p:txBody>
      </p:sp>
    </p:spTree>
    <p:extLst>
      <p:ext uri="{BB962C8B-B14F-4D97-AF65-F5344CB8AC3E}">
        <p14:creationId xmlns:p14="http://schemas.microsoft.com/office/powerpoint/2010/main" val="415496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789C31-A750-4DA2-86AC-D9E0CFD53FF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014D-7E3B-400C-89DB-FD35D03AB843}" type="slidenum">
              <a:rPr lang="en-US" smtClean="0"/>
              <a:t>‹#›</a:t>
            </a:fld>
            <a:endParaRPr lang="en-US"/>
          </a:p>
        </p:txBody>
      </p:sp>
    </p:spTree>
    <p:extLst>
      <p:ext uri="{BB962C8B-B14F-4D97-AF65-F5344CB8AC3E}">
        <p14:creationId xmlns:p14="http://schemas.microsoft.com/office/powerpoint/2010/main" val="54729049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789C31-A750-4DA2-86AC-D9E0CFD53FF5}"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F014D-7E3B-400C-89DB-FD35D03AB843}" type="slidenum">
              <a:rPr lang="en-US" smtClean="0"/>
              <a:t>‹#›</a:t>
            </a:fld>
            <a:endParaRPr lang="en-US"/>
          </a:p>
        </p:txBody>
      </p:sp>
    </p:spTree>
    <p:extLst>
      <p:ext uri="{BB962C8B-B14F-4D97-AF65-F5344CB8AC3E}">
        <p14:creationId xmlns:p14="http://schemas.microsoft.com/office/powerpoint/2010/main" val="80344464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789C31-A750-4DA2-86AC-D9E0CFD53FF5}" type="datetimeFigureOut">
              <a:rPr lang="en-US" smtClean="0"/>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0F014D-7E3B-400C-89DB-FD35D03AB843}" type="slidenum">
              <a:rPr lang="en-US" smtClean="0"/>
              <a:t>‹#›</a:t>
            </a:fld>
            <a:endParaRPr lang="en-US"/>
          </a:p>
        </p:txBody>
      </p:sp>
    </p:spTree>
    <p:extLst>
      <p:ext uri="{BB962C8B-B14F-4D97-AF65-F5344CB8AC3E}">
        <p14:creationId xmlns:p14="http://schemas.microsoft.com/office/powerpoint/2010/main" val="16575630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789C31-A750-4DA2-86AC-D9E0CFD53FF5}"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0F014D-7E3B-400C-89DB-FD35D03AB843}" type="slidenum">
              <a:rPr lang="en-US" smtClean="0"/>
              <a:t>‹#›</a:t>
            </a:fld>
            <a:endParaRPr lang="en-US"/>
          </a:p>
        </p:txBody>
      </p:sp>
    </p:spTree>
    <p:extLst>
      <p:ext uri="{BB962C8B-B14F-4D97-AF65-F5344CB8AC3E}">
        <p14:creationId xmlns:p14="http://schemas.microsoft.com/office/powerpoint/2010/main" val="190910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89C31-A750-4DA2-86AC-D9E0CFD53FF5}" type="datetimeFigureOut">
              <a:rPr lang="en-US" smtClean="0"/>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0F014D-7E3B-400C-89DB-FD35D03AB843}" type="slidenum">
              <a:rPr lang="en-US" smtClean="0"/>
              <a:t>‹#›</a:t>
            </a:fld>
            <a:endParaRPr lang="en-US"/>
          </a:p>
        </p:txBody>
      </p:sp>
    </p:spTree>
    <p:extLst>
      <p:ext uri="{BB962C8B-B14F-4D97-AF65-F5344CB8AC3E}">
        <p14:creationId xmlns:p14="http://schemas.microsoft.com/office/powerpoint/2010/main" val="144393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789C31-A750-4DA2-86AC-D9E0CFD53FF5}"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F014D-7E3B-400C-89DB-FD35D03AB843}" type="slidenum">
              <a:rPr lang="en-US" smtClean="0"/>
              <a:t>‹#›</a:t>
            </a:fld>
            <a:endParaRPr lang="en-US"/>
          </a:p>
        </p:txBody>
      </p:sp>
    </p:spTree>
    <p:extLst>
      <p:ext uri="{BB962C8B-B14F-4D97-AF65-F5344CB8AC3E}">
        <p14:creationId xmlns:p14="http://schemas.microsoft.com/office/powerpoint/2010/main" val="160531314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789C31-A750-4DA2-86AC-D9E0CFD53FF5}"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0F014D-7E3B-400C-89DB-FD35D03AB843}" type="slidenum">
              <a:rPr lang="en-US" smtClean="0"/>
              <a:t>‹#›</a:t>
            </a:fld>
            <a:endParaRPr lang="en-US"/>
          </a:p>
        </p:txBody>
      </p:sp>
    </p:spTree>
    <p:extLst>
      <p:ext uri="{BB962C8B-B14F-4D97-AF65-F5344CB8AC3E}">
        <p14:creationId xmlns:p14="http://schemas.microsoft.com/office/powerpoint/2010/main" val="2474901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2789C31-A750-4DA2-86AC-D9E0CFD53FF5}" type="datetimeFigureOut">
              <a:rPr lang="en-US" smtClean="0"/>
              <a:t>4/2/2020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B0F014D-7E3B-400C-89DB-FD35D03AB843}" type="slidenum">
              <a:rPr lang="en-US" smtClean="0"/>
              <a:t>‹#›</a:t>
            </a:fld>
            <a:endParaRPr lang="en-US"/>
          </a:p>
        </p:txBody>
      </p:sp>
    </p:spTree>
    <p:extLst>
      <p:ext uri="{BB962C8B-B14F-4D97-AF65-F5344CB8AC3E}">
        <p14:creationId xmlns:p14="http://schemas.microsoft.com/office/powerpoint/2010/main" val="1734048295"/>
      </p:ext>
    </p:extLst>
  </p:cSld>
  <p:clrMap bg1="dk1" tx1="lt1" bg2="dk2" tx2="lt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 id="2147484281" r:id="rId12"/>
    <p:sldLayoutId id="2147484282" r:id="rId13"/>
    <p:sldLayoutId id="2147484283" r:id="rId14"/>
    <p:sldLayoutId id="2147484284" r:id="rId15"/>
    <p:sldLayoutId id="2147484285" r:id="rId16"/>
    <p:sldLayoutId id="2147484286"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 Id="rId9" Type="http://schemas.openxmlformats.org/officeDocument/2006/relationships/comments" Target="../comments/comment4.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sitting, black, food&#10;&#10;Description automatically generated">
            <a:extLst>
              <a:ext uri="{FF2B5EF4-FFF2-40B4-BE49-F238E27FC236}">
                <a16:creationId xmlns:a16="http://schemas.microsoft.com/office/drawing/2014/main" id="{3C9D8176-D60E-46C3-8A3C-2C7753E4E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F3DC0FD8-DF29-4EB5-8AE9-151FC039DAE8}"/>
              </a:ext>
            </a:extLst>
          </p:cNvPr>
          <p:cNvSpPr/>
          <p:nvPr/>
        </p:nvSpPr>
        <p:spPr>
          <a:xfrm>
            <a:off x="0" y="3429000"/>
            <a:ext cx="12192000" cy="3429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91494-6A43-4C99-ADC4-BCE891A5184A}"/>
              </a:ext>
            </a:extLst>
          </p:cNvPr>
          <p:cNvSpPr>
            <a:spLocks noGrp="1"/>
          </p:cNvSpPr>
          <p:nvPr>
            <p:ph type="ctrTitle"/>
          </p:nvPr>
        </p:nvSpPr>
        <p:spPr>
          <a:xfrm>
            <a:off x="679724" y="915815"/>
            <a:ext cx="10821971" cy="1828801"/>
          </a:xfrm>
        </p:spPr>
        <p:txBody>
          <a:bodyPr/>
          <a:lstStyle/>
          <a:p>
            <a:r>
              <a:rPr lang="en-US" dirty="0"/>
              <a:t>Hydrated Chlorine Salts on Mars</a:t>
            </a:r>
          </a:p>
        </p:txBody>
      </p:sp>
      <p:sp>
        <p:nvSpPr>
          <p:cNvPr id="3" name="Subtitle 2">
            <a:extLst>
              <a:ext uri="{FF2B5EF4-FFF2-40B4-BE49-F238E27FC236}">
                <a16:creationId xmlns:a16="http://schemas.microsoft.com/office/drawing/2014/main" id="{18DCA9F2-67F7-4375-A225-D825924A3A72}"/>
              </a:ext>
            </a:extLst>
          </p:cNvPr>
          <p:cNvSpPr>
            <a:spLocks noGrp="1"/>
          </p:cNvSpPr>
          <p:nvPr>
            <p:ph type="subTitle" idx="1"/>
          </p:nvPr>
        </p:nvSpPr>
        <p:spPr>
          <a:xfrm>
            <a:off x="1370693" y="3546850"/>
            <a:ext cx="9440034" cy="1049867"/>
          </a:xfrm>
        </p:spPr>
        <p:txBody>
          <a:bodyPr/>
          <a:lstStyle/>
          <a:p>
            <a:r>
              <a:rPr lang="en-US" dirty="0">
                <a:solidFill>
                  <a:schemeClr val="tx1">
                    <a:lumMod val="85000"/>
                  </a:schemeClr>
                </a:solidFill>
              </a:rPr>
              <a:t>By: Zeke Bandelier</a:t>
            </a:r>
          </a:p>
          <a:p>
            <a:r>
              <a:rPr lang="en-US" dirty="0">
                <a:solidFill>
                  <a:schemeClr val="tx1">
                    <a:lumMod val="85000"/>
                  </a:schemeClr>
                </a:solidFill>
              </a:rPr>
              <a:t>Mentors: Dr. Jennifer Hanley</a:t>
            </a:r>
          </a:p>
        </p:txBody>
      </p:sp>
      <p:pic>
        <p:nvPicPr>
          <p:cNvPr id="5" name="Picture 4">
            <a:extLst>
              <a:ext uri="{FF2B5EF4-FFF2-40B4-BE49-F238E27FC236}">
                <a16:creationId xmlns:a16="http://schemas.microsoft.com/office/drawing/2014/main" id="{235F2F53-EF09-4750-81BB-C8F7B8DDEC0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38148" y="4240311"/>
            <a:ext cx="3285194" cy="2335567"/>
          </a:xfrm>
          <a:prstGeom prst="rect">
            <a:avLst/>
          </a:prstGeom>
        </p:spPr>
      </p:pic>
      <p:pic>
        <p:nvPicPr>
          <p:cNvPr id="7" name="Picture 6" descr="A close up of a logo&#10;&#10;Description automatically generated">
            <a:extLst>
              <a:ext uri="{FF2B5EF4-FFF2-40B4-BE49-F238E27FC236}">
                <a16:creationId xmlns:a16="http://schemas.microsoft.com/office/drawing/2014/main" id="{F589D62F-02DD-4AC0-A3FC-5ACCDFF53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664" y="3795160"/>
            <a:ext cx="2124694" cy="2836467"/>
          </a:xfrm>
          <a:prstGeom prst="rect">
            <a:avLst/>
          </a:prstGeom>
        </p:spPr>
      </p:pic>
      <p:pic>
        <p:nvPicPr>
          <p:cNvPr id="9" name="Picture 8" descr="A picture containing umbrella&#10;&#10;Description automatically generated">
            <a:extLst>
              <a:ext uri="{FF2B5EF4-FFF2-40B4-BE49-F238E27FC236}">
                <a16:creationId xmlns:a16="http://schemas.microsoft.com/office/drawing/2014/main" id="{13130926-54F5-4EB7-99E8-5F242335CF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0881" y="4389666"/>
            <a:ext cx="2270237" cy="2391316"/>
          </a:xfrm>
          <a:prstGeom prst="rect">
            <a:avLst/>
          </a:prstGeom>
        </p:spPr>
      </p:pic>
    </p:spTree>
    <p:extLst>
      <p:ext uri="{BB962C8B-B14F-4D97-AF65-F5344CB8AC3E}">
        <p14:creationId xmlns:p14="http://schemas.microsoft.com/office/powerpoint/2010/main" val="3767782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3E484-5F50-4319-8369-4E0DA46BC2C1}"/>
              </a:ext>
            </a:extLst>
          </p:cNvPr>
          <p:cNvSpPr>
            <a:spLocks noGrp="1"/>
          </p:cNvSpPr>
          <p:nvPr>
            <p:ph type="title"/>
          </p:nvPr>
        </p:nvSpPr>
        <p:spPr>
          <a:xfrm>
            <a:off x="-246889" y="134450"/>
            <a:ext cx="8313913" cy="970450"/>
          </a:xfrm>
        </p:spPr>
        <p:txBody>
          <a:bodyPr/>
          <a:lstStyle/>
          <a:p>
            <a:r>
              <a:rPr lang="en-US" dirty="0"/>
              <a:t>Future Work</a:t>
            </a:r>
          </a:p>
        </p:txBody>
      </p:sp>
      <p:sp>
        <p:nvSpPr>
          <p:cNvPr id="3" name="Content Placeholder 2">
            <a:extLst>
              <a:ext uri="{FF2B5EF4-FFF2-40B4-BE49-F238E27FC236}">
                <a16:creationId xmlns:a16="http://schemas.microsoft.com/office/drawing/2014/main" id="{83B62663-E272-41BB-85D6-B2D6BCAD078B}"/>
              </a:ext>
            </a:extLst>
          </p:cNvPr>
          <p:cNvSpPr>
            <a:spLocks noGrp="1"/>
          </p:cNvSpPr>
          <p:nvPr>
            <p:ph idx="1"/>
          </p:nvPr>
        </p:nvSpPr>
        <p:spPr>
          <a:xfrm>
            <a:off x="672231" y="1231972"/>
            <a:ext cx="7394793" cy="4058751"/>
          </a:xfrm>
        </p:spPr>
        <p:txBody>
          <a:bodyPr/>
          <a:lstStyle/>
          <a:p>
            <a:r>
              <a:rPr lang="en-US" dirty="0"/>
              <a:t>Further analysis of interesting spectra to determine salt and/or water ice content</a:t>
            </a:r>
          </a:p>
          <a:p>
            <a:r>
              <a:rPr lang="en-US" dirty="0"/>
              <a:t>Possible implementation of water ice detection in upper regolith layer</a:t>
            </a:r>
          </a:p>
          <a:p>
            <a:r>
              <a:rPr lang="en-US" dirty="0"/>
              <a:t>Search for chlorine salts at other landing sites</a:t>
            </a:r>
          </a:p>
          <a:p>
            <a:endParaRPr lang="en-US" dirty="0"/>
          </a:p>
        </p:txBody>
      </p:sp>
      <p:pic>
        <p:nvPicPr>
          <p:cNvPr id="4" name="Picture 3">
            <a:extLst>
              <a:ext uri="{FF2B5EF4-FFF2-40B4-BE49-F238E27FC236}">
                <a16:creationId xmlns:a16="http://schemas.microsoft.com/office/drawing/2014/main" id="{8FD4EEA2-9E55-4EF7-A735-5211F6F3476D}"/>
              </a:ext>
            </a:extLst>
          </p:cNvPr>
          <p:cNvPicPr>
            <a:picLocks noChangeAspect="1"/>
          </p:cNvPicPr>
          <p:nvPr/>
        </p:nvPicPr>
        <p:blipFill>
          <a:blip r:embed="rId2"/>
          <a:stretch>
            <a:fillRect/>
          </a:stretch>
        </p:blipFill>
        <p:spPr>
          <a:xfrm>
            <a:off x="8386354" y="229632"/>
            <a:ext cx="3678399" cy="6493918"/>
          </a:xfrm>
          <a:prstGeom prst="rect">
            <a:avLst/>
          </a:prstGeom>
        </p:spPr>
      </p:pic>
      <p:pic>
        <p:nvPicPr>
          <p:cNvPr id="6" name="Picture 5">
            <a:extLst>
              <a:ext uri="{FF2B5EF4-FFF2-40B4-BE49-F238E27FC236}">
                <a16:creationId xmlns:a16="http://schemas.microsoft.com/office/drawing/2014/main" id="{EE1A247D-584B-4AE5-86E8-59E9E63FFD09}"/>
              </a:ext>
            </a:extLst>
          </p:cNvPr>
          <p:cNvPicPr>
            <a:picLocks noChangeAspect="1"/>
          </p:cNvPicPr>
          <p:nvPr/>
        </p:nvPicPr>
        <p:blipFill>
          <a:blip r:embed="rId3"/>
          <a:stretch>
            <a:fillRect/>
          </a:stretch>
        </p:blipFill>
        <p:spPr>
          <a:xfrm>
            <a:off x="127247" y="3857897"/>
            <a:ext cx="8114225" cy="2865653"/>
          </a:xfrm>
          <a:prstGeom prst="rect">
            <a:avLst/>
          </a:prstGeom>
        </p:spPr>
      </p:pic>
    </p:spTree>
    <p:extLst>
      <p:ext uri="{BB962C8B-B14F-4D97-AF65-F5344CB8AC3E}">
        <p14:creationId xmlns:p14="http://schemas.microsoft.com/office/powerpoint/2010/main" val="71632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EDBD-351A-43CB-806C-1FC616F7C6A2}"/>
              </a:ext>
            </a:extLst>
          </p:cNvPr>
          <p:cNvSpPr>
            <a:spLocks noGrp="1"/>
          </p:cNvSpPr>
          <p:nvPr>
            <p:ph type="title"/>
          </p:nvPr>
        </p:nvSpPr>
        <p:spPr>
          <a:xfrm>
            <a:off x="913795" y="429174"/>
            <a:ext cx="10353762" cy="970450"/>
          </a:xfrm>
        </p:spPr>
        <p:txBody>
          <a:bodyPr/>
          <a:lstStyle/>
          <a:p>
            <a:r>
              <a:rPr lang="en-US" dirty="0"/>
              <a:t>Acknowledgements</a:t>
            </a:r>
          </a:p>
        </p:txBody>
      </p:sp>
      <p:sp>
        <p:nvSpPr>
          <p:cNvPr id="3" name="Content Placeholder 2">
            <a:extLst>
              <a:ext uri="{FF2B5EF4-FFF2-40B4-BE49-F238E27FC236}">
                <a16:creationId xmlns:a16="http://schemas.microsoft.com/office/drawing/2014/main" id="{1F5C2DA3-AB4D-4792-A1AC-1ADFF54A9FF2}"/>
              </a:ext>
            </a:extLst>
          </p:cNvPr>
          <p:cNvSpPr>
            <a:spLocks noGrp="1"/>
          </p:cNvSpPr>
          <p:nvPr>
            <p:ph idx="1"/>
          </p:nvPr>
        </p:nvSpPr>
        <p:spPr>
          <a:xfrm>
            <a:off x="913795" y="1399624"/>
            <a:ext cx="10353762" cy="4058751"/>
          </a:xfrm>
        </p:spPr>
        <p:txBody>
          <a:bodyPr/>
          <a:lstStyle/>
          <a:p>
            <a:pPr marL="0" indent="0" algn="ctr">
              <a:buNone/>
            </a:pPr>
            <a:r>
              <a:rPr lang="en-US" dirty="0"/>
              <a:t>Thank you to all the programs for making my research possible </a:t>
            </a:r>
          </a:p>
          <a:p>
            <a:pPr marL="0" indent="0" algn="ctr">
              <a:buNone/>
            </a:pPr>
            <a:r>
              <a:rPr lang="en-US" dirty="0"/>
              <a:t>NAU NASA Space Grant</a:t>
            </a:r>
          </a:p>
          <a:p>
            <a:pPr marL="0" indent="0" algn="ctr">
              <a:buNone/>
            </a:pPr>
            <a:r>
              <a:rPr lang="en-US" dirty="0"/>
              <a:t>Jennifer Hanley</a:t>
            </a:r>
          </a:p>
          <a:p>
            <a:pPr marL="0" indent="0" algn="ctr">
              <a:buNone/>
            </a:pPr>
            <a:r>
              <a:rPr lang="en-US" dirty="0"/>
              <a:t>Briony Horgan </a:t>
            </a:r>
          </a:p>
          <a:p>
            <a:pPr marL="0" indent="0" algn="ctr">
              <a:buNone/>
            </a:pPr>
            <a:r>
              <a:rPr lang="en-US" dirty="0"/>
              <a:t>Colin Murphy</a:t>
            </a:r>
          </a:p>
          <a:p>
            <a:pPr marL="0" indent="0" algn="ctr">
              <a:buNone/>
            </a:pPr>
            <a:r>
              <a:rPr lang="en-US" dirty="0">
                <a:effectLst/>
              </a:rPr>
              <a:t>Ari Koeppel</a:t>
            </a:r>
            <a:endParaRPr lang="en-US" dirty="0"/>
          </a:p>
          <a:p>
            <a:endParaRPr lang="en-US" dirty="0"/>
          </a:p>
        </p:txBody>
      </p:sp>
      <p:pic>
        <p:nvPicPr>
          <p:cNvPr id="5" name="Picture 4">
            <a:extLst>
              <a:ext uri="{FF2B5EF4-FFF2-40B4-BE49-F238E27FC236}">
                <a16:creationId xmlns:a16="http://schemas.microsoft.com/office/drawing/2014/main" id="{89AB931B-1761-4E53-A7EE-E7EF6BC5832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438148" y="4240311"/>
            <a:ext cx="3285194" cy="2335567"/>
          </a:xfrm>
          <a:prstGeom prst="rect">
            <a:avLst/>
          </a:prstGeom>
        </p:spPr>
      </p:pic>
      <p:pic>
        <p:nvPicPr>
          <p:cNvPr id="6" name="Picture 5" descr="A close up of a logo&#10;&#10;Description automatically generated">
            <a:extLst>
              <a:ext uri="{FF2B5EF4-FFF2-40B4-BE49-F238E27FC236}">
                <a16:creationId xmlns:a16="http://schemas.microsoft.com/office/drawing/2014/main" id="{A907C059-7CF0-40E6-AA83-086D62EAF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58" y="3829138"/>
            <a:ext cx="2099242" cy="2802489"/>
          </a:xfrm>
          <a:prstGeom prst="rect">
            <a:avLst/>
          </a:prstGeom>
        </p:spPr>
      </p:pic>
      <p:pic>
        <p:nvPicPr>
          <p:cNvPr id="7" name="Picture 6" descr="A picture containing umbrella&#10;&#10;Description automatically generated">
            <a:extLst>
              <a:ext uri="{FF2B5EF4-FFF2-40B4-BE49-F238E27FC236}">
                <a16:creationId xmlns:a16="http://schemas.microsoft.com/office/drawing/2014/main" id="{5B0C492E-7054-4B84-A03C-E28A1E069D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0543" y="4388221"/>
            <a:ext cx="2270237" cy="2391316"/>
          </a:xfrm>
          <a:prstGeom prst="rect">
            <a:avLst/>
          </a:prstGeom>
        </p:spPr>
      </p:pic>
    </p:spTree>
    <p:extLst>
      <p:ext uri="{BB962C8B-B14F-4D97-AF65-F5344CB8AC3E}">
        <p14:creationId xmlns:p14="http://schemas.microsoft.com/office/powerpoint/2010/main" val="384535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C459-3111-41E1-ACDA-5E963BEBA248}"/>
              </a:ext>
            </a:extLst>
          </p:cNvPr>
          <p:cNvSpPr>
            <a:spLocks noGrp="1"/>
          </p:cNvSpPr>
          <p:nvPr>
            <p:ph type="title"/>
          </p:nvPr>
        </p:nvSpPr>
        <p:spPr>
          <a:xfrm>
            <a:off x="913795" y="118550"/>
            <a:ext cx="10353762" cy="970450"/>
          </a:xfrm>
        </p:spPr>
        <p:txBody>
          <a:bodyPr>
            <a:normAutofit/>
          </a:bodyPr>
          <a:lstStyle/>
          <a:p>
            <a:r>
              <a:rPr lang="en-US" dirty="0"/>
              <a:t>Introduction</a:t>
            </a:r>
          </a:p>
        </p:txBody>
      </p:sp>
      <p:sp>
        <p:nvSpPr>
          <p:cNvPr id="3" name="Content Placeholder 2">
            <a:extLst>
              <a:ext uri="{FF2B5EF4-FFF2-40B4-BE49-F238E27FC236}">
                <a16:creationId xmlns:a16="http://schemas.microsoft.com/office/drawing/2014/main" id="{3D5F8225-9474-4A6B-841B-DB5CCB0419F8}"/>
              </a:ext>
            </a:extLst>
          </p:cNvPr>
          <p:cNvSpPr>
            <a:spLocks noGrp="1"/>
          </p:cNvSpPr>
          <p:nvPr>
            <p:ph idx="1"/>
          </p:nvPr>
        </p:nvSpPr>
        <p:spPr>
          <a:xfrm>
            <a:off x="613354" y="2265818"/>
            <a:ext cx="10811481" cy="1341724"/>
          </a:xfrm>
        </p:spPr>
        <p:txBody>
          <a:bodyPr numCol="1">
            <a:normAutofit/>
          </a:bodyPr>
          <a:lstStyle/>
          <a:p>
            <a:pPr>
              <a:lnSpc>
                <a:spcPct val="150000"/>
              </a:lnSpc>
            </a:pPr>
            <a:r>
              <a:rPr lang="en-US" dirty="0"/>
              <a:t>Salts can become hydrated - W</a:t>
            </a:r>
            <a:r>
              <a:rPr lang="en-US" dirty="0">
                <a:solidFill>
                  <a:schemeClr val="tx1">
                    <a:lumMod val="85000"/>
                  </a:schemeClr>
                </a:solidFill>
              </a:rPr>
              <a:t>ater has become integral part of the crystal</a:t>
            </a:r>
            <a:endParaRPr lang="en-US" dirty="0"/>
          </a:p>
          <a:p>
            <a:pPr>
              <a:lnSpc>
                <a:spcPct val="150000"/>
              </a:lnSpc>
            </a:pPr>
            <a:r>
              <a:rPr lang="en-US" dirty="0"/>
              <a:t>Other hydrated salts, such as sulfates, have already been detected on Mars</a:t>
            </a:r>
          </a:p>
          <a:p>
            <a:endParaRPr lang="en-US" dirty="0"/>
          </a:p>
          <a:p>
            <a:endParaRPr lang="en-US" dirty="0"/>
          </a:p>
        </p:txBody>
      </p:sp>
      <p:pic>
        <p:nvPicPr>
          <p:cNvPr id="4" name="Picture 3">
            <a:extLst>
              <a:ext uri="{FF2B5EF4-FFF2-40B4-BE49-F238E27FC236}">
                <a16:creationId xmlns:a16="http://schemas.microsoft.com/office/drawing/2014/main" id="{38C60E47-585B-4F59-BC57-5E4021230875}"/>
              </a:ext>
            </a:extLst>
          </p:cNvPr>
          <p:cNvPicPr>
            <a:picLocks noChangeAspect="1"/>
          </p:cNvPicPr>
          <p:nvPr/>
        </p:nvPicPr>
        <p:blipFill>
          <a:blip r:embed="rId2"/>
          <a:stretch>
            <a:fillRect/>
          </a:stretch>
        </p:blipFill>
        <p:spPr>
          <a:xfrm>
            <a:off x="4542863" y="3587457"/>
            <a:ext cx="3095625" cy="1476375"/>
          </a:xfrm>
          <a:prstGeom prst="rect">
            <a:avLst/>
          </a:prstGeom>
        </p:spPr>
      </p:pic>
      <p:pic>
        <p:nvPicPr>
          <p:cNvPr id="6" name="Picture 5">
            <a:extLst>
              <a:ext uri="{FF2B5EF4-FFF2-40B4-BE49-F238E27FC236}">
                <a16:creationId xmlns:a16="http://schemas.microsoft.com/office/drawing/2014/main" id="{0013636A-5DF4-4476-B295-793C2A6761E7}"/>
              </a:ext>
            </a:extLst>
          </p:cNvPr>
          <p:cNvPicPr>
            <a:picLocks noChangeAspect="1"/>
          </p:cNvPicPr>
          <p:nvPr/>
        </p:nvPicPr>
        <p:blipFill>
          <a:blip r:embed="rId3"/>
          <a:stretch>
            <a:fillRect/>
          </a:stretch>
        </p:blipFill>
        <p:spPr>
          <a:xfrm>
            <a:off x="1434014" y="3581353"/>
            <a:ext cx="1986826" cy="1482479"/>
          </a:xfrm>
          <a:prstGeom prst="rect">
            <a:avLst/>
          </a:prstGeom>
        </p:spPr>
      </p:pic>
      <p:pic>
        <p:nvPicPr>
          <p:cNvPr id="7" name="Picture 6">
            <a:extLst>
              <a:ext uri="{FF2B5EF4-FFF2-40B4-BE49-F238E27FC236}">
                <a16:creationId xmlns:a16="http://schemas.microsoft.com/office/drawing/2014/main" id="{EFE809AD-483E-49EC-928C-0DA1C07ADE65}"/>
              </a:ext>
            </a:extLst>
          </p:cNvPr>
          <p:cNvPicPr>
            <a:picLocks noChangeAspect="1"/>
          </p:cNvPicPr>
          <p:nvPr/>
        </p:nvPicPr>
        <p:blipFill>
          <a:blip r:embed="rId4"/>
          <a:stretch>
            <a:fillRect/>
          </a:stretch>
        </p:blipFill>
        <p:spPr>
          <a:xfrm>
            <a:off x="8918431" y="3595492"/>
            <a:ext cx="2506404" cy="1476375"/>
          </a:xfrm>
          <a:prstGeom prst="rect">
            <a:avLst/>
          </a:prstGeom>
        </p:spPr>
      </p:pic>
      <p:sp>
        <p:nvSpPr>
          <p:cNvPr id="8" name="TextBox 7">
            <a:extLst>
              <a:ext uri="{FF2B5EF4-FFF2-40B4-BE49-F238E27FC236}">
                <a16:creationId xmlns:a16="http://schemas.microsoft.com/office/drawing/2014/main" id="{A56D36B9-6592-437E-BEEB-DAB93E2ED02C}"/>
              </a:ext>
            </a:extLst>
          </p:cNvPr>
          <p:cNvSpPr txBox="1"/>
          <p:nvPr/>
        </p:nvSpPr>
        <p:spPr>
          <a:xfrm>
            <a:off x="1414117" y="5079803"/>
            <a:ext cx="1986826" cy="369332"/>
          </a:xfrm>
          <a:prstGeom prst="rect">
            <a:avLst/>
          </a:prstGeom>
          <a:noFill/>
        </p:spPr>
        <p:txBody>
          <a:bodyPr wrap="square" rtlCol="0">
            <a:spAutoFit/>
          </a:bodyPr>
          <a:lstStyle/>
          <a:p>
            <a:pPr algn="ctr"/>
            <a:r>
              <a:rPr lang="en-US" dirty="0">
                <a:solidFill>
                  <a:schemeClr val="bg2">
                    <a:lumMod val="25000"/>
                    <a:lumOff val="75000"/>
                  </a:schemeClr>
                </a:solidFill>
              </a:rPr>
              <a:t>Chloride</a:t>
            </a:r>
          </a:p>
        </p:txBody>
      </p:sp>
      <p:sp>
        <p:nvSpPr>
          <p:cNvPr id="9" name="TextBox 8">
            <a:extLst>
              <a:ext uri="{FF2B5EF4-FFF2-40B4-BE49-F238E27FC236}">
                <a16:creationId xmlns:a16="http://schemas.microsoft.com/office/drawing/2014/main" id="{EAE18C74-CCCA-4557-A294-C750FC4A5371}"/>
              </a:ext>
            </a:extLst>
          </p:cNvPr>
          <p:cNvSpPr txBox="1"/>
          <p:nvPr/>
        </p:nvSpPr>
        <p:spPr>
          <a:xfrm>
            <a:off x="4542863" y="5063832"/>
            <a:ext cx="3095625" cy="369332"/>
          </a:xfrm>
          <a:prstGeom prst="rect">
            <a:avLst/>
          </a:prstGeom>
          <a:noFill/>
        </p:spPr>
        <p:txBody>
          <a:bodyPr wrap="square" rtlCol="0">
            <a:spAutoFit/>
          </a:bodyPr>
          <a:lstStyle/>
          <a:p>
            <a:pPr algn="ctr"/>
            <a:r>
              <a:rPr lang="en-US" dirty="0">
                <a:solidFill>
                  <a:schemeClr val="bg2">
                    <a:lumMod val="25000"/>
                    <a:lumOff val="75000"/>
                  </a:schemeClr>
                </a:solidFill>
              </a:rPr>
              <a:t>Chlorate</a:t>
            </a:r>
          </a:p>
        </p:txBody>
      </p:sp>
      <p:sp>
        <p:nvSpPr>
          <p:cNvPr id="10" name="TextBox 9">
            <a:extLst>
              <a:ext uri="{FF2B5EF4-FFF2-40B4-BE49-F238E27FC236}">
                <a16:creationId xmlns:a16="http://schemas.microsoft.com/office/drawing/2014/main" id="{F2F12D2A-8762-430D-8026-5BF3556A1F33}"/>
              </a:ext>
            </a:extLst>
          </p:cNvPr>
          <p:cNvSpPr txBox="1"/>
          <p:nvPr/>
        </p:nvSpPr>
        <p:spPr>
          <a:xfrm>
            <a:off x="8918431" y="5079803"/>
            <a:ext cx="2506404" cy="369332"/>
          </a:xfrm>
          <a:prstGeom prst="rect">
            <a:avLst/>
          </a:prstGeom>
          <a:noFill/>
        </p:spPr>
        <p:txBody>
          <a:bodyPr wrap="square" rtlCol="0">
            <a:spAutoFit/>
          </a:bodyPr>
          <a:lstStyle/>
          <a:p>
            <a:pPr algn="ctr"/>
            <a:r>
              <a:rPr lang="en-US" dirty="0">
                <a:solidFill>
                  <a:schemeClr val="bg2">
                    <a:lumMod val="25000"/>
                    <a:lumOff val="75000"/>
                  </a:schemeClr>
                </a:solidFill>
              </a:rPr>
              <a:t>Perchlorate</a:t>
            </a:r>
          </a:p>
        </p:txBody>
      </p:sp>
      <p:pic>
        <p:nvPicPr>
          <p:cNvPr id="11" name="Picture 10">
            <a:extLst>
              <a:ext uri="{FF2B5EF4-FFF2-40B4-BE49-F238E27FC236}">
                <a16:creationId xmlns:a16="http://schemas.microsoft.com/office/drawing/2014/main" id="{2B57F520-B820-4A8D-AF57-551A9D377EF1}"/>
              </a:ext>
            </a:extLst>
          </p:cNvPr>
          <p:cNvPicPr>
            <a:picLocks noChangeAspect="1"/>
          </p:cNvPicPr>
          <p:nvPr/>
        </p:nvPicPr>
        <p:blipFill>
          <a:blip r:embed="rId5"/>
          <a:stretch>
            <a:fillRect/>
          </a:stretch>
        </p:blipFill>
        <p:spPr>
          <a:xfrm flipH="1">
            <a:off x="1769819" y="5424234"/>
            <a:ext cx="1315216" cy="1315216"/>
          </a:xfrm>
          <a:prstGeom prst="rect">
            <a:avLst/>
          </a:prstGeom>
        </p:spPr>
      </p:pic>
      <p:pic>
        <p:nvPicPr>
          <p:cNvPr id="12" name="Picture 11">
            <a:extLst>
              <a:ext uri="{FF2B5EF4-FFF2-40B4-BE49-F238E27FC236}">
                <a16:creationId xmlns:a16="http://schemas.microsoft.com/office/drawing/2014/main" id="{34876C0B-0BD0-412A-8DED-CB49F6FFD5B6}"/>
              </a:ext>
            </a:extLst>
          </p:cNvPr>
          <p:cNvPicPr>
            <a:picLocks noChangeAspect="1"/>
          </p:cNvPicPr>
          <p:nvPr/>
        </p:nvPicPr>
        <p:blipFill>
          <a:blip r:embed="rId6"/>
          <a:stretch>
            <a:fillRect/>
          </a:stretch>
        </p:blipFill>
        <p:spPr>
          <a:xfrm>
            <a:off x="5437532" y="5424234"/>
            <a:ext cx="1306286" cy="1315216"/>
          </a:xfrm>
          <a:prstGeom prst="rect">
            <a:avLst/>
          </a:prstGeom>
        </p:spPr>
      </p:pic>
      <p:pic>
        <p:nvPicPr>
          <p:cNvPr id="13" name="Picture 12">
            <a:extLst>
              <a:ext uri="{FF2B5EF4-FFF2-40B4-BE49-F238E27FC236}">
                <a16:creationId xmlns:a16="http://schemas.microsoft.com/office/drawing/2014/main" id="{F750CCF9-B3BF-487E-BB47-6D97A4900A80}"/>
              </a:ext>
            </a:extLst>
          </p:cNvPr>
          <p:cNvPicPr>
            <a:picLocks noChangeAspect="1"/>
          </p:cNvPicPr>
          <p:nvPr/>
        </p:nvPicPr>
        <p:blipFill>
          <a:blip r:embed="rId7"/>
          <a:stretch>
            <a:fillRect/>
          </a:stretch>
        </p:blipFill>
        <p:spPr>
          <a:xfrm>
            <a:off x="9524806" y="5433163"/>
            <a:ext cx="1293654" cy="1306287"/>
          </a:xfrm>
          <a:prstGeom prst="rect">
            <a:avLst/>
          </a:prstGeom>
        </p:spPr>
      </p:pic>
      <p:sp>
        <p:nvSpPr>
          <p:cNvPr id="14" name="Content Placeholder 2">
            <a:extLst>
              <a:ext uri="{FF2B5EF4-FFF2-40B4-BE49-F238E27FC236}">
                <a16:creationId xmlns:a16="http://schemas.microsoft.com/office/drawing/2014/main" id="{25BD1FDB-5117-4AE3-8C3B-5D5B3046F8D9}"/>
              </a:ext>
            </a:extLst>
          </p:cNvPr>
          <p:cNvSpPr txBox="1">
            <a:spLocks/>
          </p:cNvSpPr>
          <p:nvPr/>
        </p:nvSpPr>
        <p:spPr>
          <a:xfrm>
            <a:off x="613354" y="1292348"/>
            <a:ext cx="11294630" cy="791759"/>
          </a:xfrm>
          <a:prstGeom prst="rect">
            <a:avLst/>
          </a:prstGeom>
          <a:effectLst>
            <a:outerShdw blurRad="25400" dir="17880000">
              <a:srgbClr val="000000">
                <a:alpha val="46000"/>
              </a:srgbClr>
            </a:outerShdw>
          </a:effectLst>
        </p:spPr>
        <p:txBody>
          <a:bodyPr vert="horz" lIns="91440" tIns="45720" rIns="91440" bIns="45720" numCol="2"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dirty="0"/>
              <a:t>Salts can depress the freezing point of water</a:t>
            </a:r>
          </a:p>
          <a:p>
            <a:r>
              <a:rPr lang="en-US" dirty="0"/>
              <a:t>270 K (Mg sulfate) vs 204 K (Mg chlorate) </a:t>
            </a:r>
          </a:p>
          <a:p>
            <a:endParaRPr lang="en-US" dirty="0"/>
          </a:p>
          <a:p>
            <a:r>
              <a:rPr lang="en-US" dirty="0"/>
              <a:t>Water’s normal freezing point: 273 K</a:t>
            </a:r>
          </a:p>
          <a:p>
            <a:r>
              <a:rPr lang="en-US" dirty="0"/>
              <a:t>Average Martian temperature: 210 K</a:t>
            </a:r>
          </a:p>
          <a:p>
            <a:endParaRPr lang="en-US" dirty="0"/>
          </a:p>
        </p:txBody>
      </p:sp>
    </p:spTree>
    <p:extLst>
      <p:ext uri="{BB962C8B-B14F-4D97-AF65-F5344CB8AC3E}">
        <p14:creationId xmlns:p14="http://schemas.microsoft.com/office/powerpoint/2010/main" val="3059298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C09524-12DD-43DB-811C-BC019F9D0E03}"/>
              </a:ext>
            </a:extLst>
          </p:cNvPr>
          <p:cNvPicPr>
            <a:picLocks noChangeAspect="1"/>
          </p:cNvPicPr>
          <p:nvPr/>
        </p:nvPicPr>
        <p:blipFill>
          <a:blip r:embed="rId2"/>
          <a:stretch>
            <a:fillRect/>
          </a:stretch>
        </p:blipFill>
        <p:spPr>
          <a:xfrm>
            <a:off x="6721373" y="91226"/>
            <a:ext cx="5334461" cy="2251429"/>
          </a:xfrm>
          <a:prstGeom prst="rect">
            <a:avLst/>
          </a:prstGeom>
        </p:spPr>
      </p:pic>
      <p:sp>
        <p:nvSpPr>
          <p:cNvPr id="2" name="Title 1">
            <a:extLst>
              <a:ext uri="{FF2B5EF4-FFF2-40B4-BE49-F238E27FC236}">
                <a16:creationId xmlns:a16="http://schemas.microsoft.com/office/drawing/2014/main" id="{D437C532-FA34-45EA-9B77-1EF8E437DC31}"/>
              </a:ext>
            </a:extLst>
          </p:cNvPr>
          <p:cNvSpPr>
            <a:spLocks noGrp="1"/>
          </p:cNvSpPr>
          <p:nvPr>
            <p:ph type="title"/>
          </p:nvPr>
        </p:nvSpPr>
        <p:spPr>
          <a:xfrm>
            <a:off x="-296090" y="1649061"/>
            <a:ext cx="7017463" cy="970450"/>
          </a:xfrm>
        </p:spPr>
        <p:txBody>
          <a:bodyPr/>
          <a:lstStyle/>
          <a:p>
            <a:r>
              <a:rPr lang="en-US" dirty="0"/>
              <a:t>Spectra of Hydrated Salts</a:t>
            </a:r>
          </a:p>
        </p:txBody>
      </p:sp>
      <p:sp>
        <p:nvSpPr>
          <p:cNvPr id="3" name="Content Placeholder 2">
            <a:extLst>
              <a:ext uri="{FF2B5EF4-FFF2-40B4-BE49-F238E27FC236}">
                <a16:creationId xmlns:a16="http://schemas.microsoft.com/office/drawing/2014/main" id="{97A37E4D-420D-42AB-BA86-E3BF834F9384}"/>
              </a:ext>
            </a:extLst>
          </p:cNvPr>
          <p:cNvSpPr>
            <a:spLocks noGrp="1"/>
          </p:cNvSpPr>
          <p:nvPr>
            <p:ph idx="1"/>
          </p:nvPr>
        </p:nvSpPr>
        <p:spPr>
          <a:xfrm>
            <a:off x="514679" y="2905301"/>
            <a:ext cx="5236898" cy="4351338"/>
          </a:xfrm>
        </p:spPr>
        <p:txBody>
          <a:bodyPr>
            <a:normAutofit/>
          </a:bodyPr>
          <a:lstStyle/>
          <a:p>
            <a:r>
              <a:rPr lang="en-US" dirty="0"/>
              <a:t>Hydrated sulfates and chlorine salts have similar absorption features: 1.4, 1.75, 1.9, and 2.4 </a:t>
            </a:r>
            <a:r>
              <a:rPr lang="el-GR" dirty="0"/>
              <a:t>μ</a:t>
            </a:r>
            <a:r>
              <a:rPr lang="en-US" dirty="0"/>
              <a:t>m</a:t>
            </a:r>
          </a:p>
          <a:p>
            <a:r>
              <a:rPr lang="en-US" dirty="0"/>
              <a:t>Large features are mainly due to water</a:t>
            </a:r>
          </a:p>
        </p:txBody>
      </p:sp>
      <p:pic>
        <p:nvPicPr>
          <p:cNvPr id="1030" name="Picture 6">
            <a:extLst>
              <a:ext uri="{FF2B5EF4-FFF2-40B4-BE49-F238E27FC236}">
                <a16:creationId xmlns:a16="http://schemas.microsoft.com/office/drawing/2014/main" id="{FB79018A-BB65-493A-87AA-D36B57FA4F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211"/>
          <a:stretch/>
        </p:blipFill>
        <p:spPr bwMode="auto">
          <a:xfrm>
            <a:off x="6291072" y="2401810"/>
            <a:ext cx="5764763" cy="4343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3B7307C-D414-4149-9215-B280C7F145D0}"/>
              </a:ext>
            </a:extLst>
          </p:cNvPr>
          <p:cNvSpPr/>
          <p:nvPr/>
        </p:nvSpPr>
        <p:spPr>
          <a:xfrm>
            <a:off x="6291072" y="91226"/>
            <a:ext cx="430301" cy="22514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1481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864DB-E1B4-44DF-A22E-C2BE79F94158}"/>
              </a:ext>
            </a:extLst>
          </p:cNvPr>
          <p:cNvSpPr>
            <a:spLocks noGrp="1"/>
          </p:cNvSpPr>
          <p:nvPr>
            <p:ph type="title"/>
          </p:nvPr>
        </p:nvSpPr>
        <p:spPr>
          <a:xfrm>
            <a:off x="-808713" y="141471"/>
            <a:ext cx="5613811" cy="970450"/>
          </a:xfrm>
        </p:spPr>
        <p:txBody>
          <a:bodyPr/>
          <a:lstStyle/>
          <a:p>
            <a:r>
              <a:rPr lang="en-US" dirty="0"/>
              <a:t>CRISM</a:t>
            </a:r>
          </a:p>
        </p:txBody>
      </p:sp>
      <p:sp>
        <p:nvSpPr>
          <p:cNvPr id="3" name="Content Placeholder 2">
            <a:extLst>
              <a:ext uri="{FF2B5EF4-FFF2-40B4-BE49-F238E27FC236}">
                <a16:creationId xmlns:a16="http://schemas.microsoft.com/office/drawing/2014/main" id="{CF5288F1-E7B6-4539-9AE2-662FA225D033}"/>
              </a:ext>
            </a:extLst>
          </p:cNvPr>
          <p:cNvSpPr>
            <a:spLocks noGrp="1"/>
          </p:cNvSpPr>
          <p:nvPr>
            <p:ph idx="1"/>
          </p:nvPr>
        </p:nvSpPr>
        <p:spPr>
          <a:xfrm>
            <a:off x="159651" y="1042722"/>
            <a:ext cx="4770568" cy="4886065"/>
          </a:xfrm>
        </p:spPr>
        <p:txBody>
          <a:bodyPr>
            <a:normAutofit/>
          </a:bodyPr>
          <a:lstStyle/>
          <a:p>
            <a:r>
              <a:rPr lang="en-US" dirty="0"/>
              <a:t>Compact Reconnaissance Imaging Spectrometer for Mars</a:t>
            </a:r>
          </a:p>
          <a:p>
            <a:r>
              <a:rPr lang="en-US" dirty="0"/>
              <a:t>An instrument onboard the Mars Reconnaissance Orbiter</a:t>
            </a:r>
          </a:p>
          <a:p>
            <a:r>
              <a:rPr lang="en-US" dirty="0"/>
              <a:t>A gimbaled, visible-near infrared reflectance spectrometer</a:t>
            </a:r>
          </a:p>
          <a:p>
            <a:r>
              <a:rPr lang="en-US" dirty="0"/>
              <a:t>0.4-3.9 µm spectrometer</a:t>
            </a:r>
          </a:p>
          <a:p>
            <a:r>
              <a:rPr lang="en-US" dirty="0"/>
              <a:t>18 m/pixel resolution</a:t>
            </a:r>
          </a:p>
          <a:p>
            <a:endParaRPr lang="en-US" dirty="0"/>
          </a:p>
        </p:txBody>
      </p:sp>
      <p:pic>
        <p:nvPicPr>
          <p:cNvPr id="5" name="Picture 4" descr="A picture containing indoor, table, cake, sitting&#10;&#10;Description automatically generated">
            <a:extLst>
              <a:ext uri="{FF2B5EF4-FFF2-40B4-BE49-F238E27FC236}">
                <a16:creationId xmlns:a16="http://schemas.microsoft.com/office/drawing/2014/main" id="{5969A5E7-D470-422E-AA20-FD761F8B884C}"/>
              </a:ext>
            </a:extLst>
          </p:cNvPr>
          <p:cNvPicPr>
            <a:picLocks noChangeAspect="1"/>
          </p:cNvPicPr>
          <p:nvPr/>
        </p:nvPicPr>
        <p:blipFill rotWithShape="1">
          <a:blip r:embed="rId2"/>
          <a:srcRect l="-1730" t="-1385" r="2" b="420"/>
          <a:stretch/>
        </p:blipFill>
        <p:spPr>
          <a:xfrm>
            <a:off x="4224176" y="626696"/>
            <a:ext cx="7683052" cy="5604608"/>
          </a:xfrm>
          <a:prstGeom prst="rect">
            <a:avLst/>
          </a:prstGeom>
        </p:spPr>
      </p:pic>
      <p:pic>
        <p:nvPicPr>
          <p:cNvPr id="6" name="Picture 5">
            <a:extLst>
              <a:ext uri="{FF2B5EF4-FFF2-40B4-BE49-F238E27FC236}">
                <a16:creationId xmlns:a16="http://schemas.microsoft.com/office/drawing/2014/main" id="{C581F125-6636-4367-B295-3F340A32BDA2}"/>
              </a:ext>
            </a:extLst>
          </p:cNvPr>
          <p:cNvPicPr>
            <a:picLocks noChangeAspect="1"/>
          </p:cNvPicPr>
          <p:nvPr/>
        </p:nvPicPr>
        <p:blipFill>
          <a:blip r:embed="rId3"/>
          <a:stretch>
            <a:fillRect/>
          </a:stretch>
        </p:blipFill>
        <p:spPr>
          <a:xfrm>
            <a:off x="159651" y="4299912"/>
            <a:ext cx="5738932" cy="2347418"/>
          </a:xfrm>
          <a:prstGeom prst="rect">
            <a:avLst/>
          </a:prstGeom>
        </p:spPr>
      </p:pic>
    </p:spTree>
    <p:extLst>
      <p:ext uri="{BB962C8B-B14F-4D97-AF65-F5344CB8AC3E}">
        <p14:creationId xmlns:p14="http://schemas.microsoft.com/office/powerpoint/2010/main" val="2004049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F8FC-6968-44E1-8BFC-70642B947F39}"/>
              </a:ext>
            </a:extLst>
          </p:cNvPr>
          <p:cNvSpPr>
            <a:spLocks noGrp="1"/>
          </p:cNvSpPr>
          <p:nvPr>
            <p:ph type="title"/>
          </p:nvPr>
        </p:nvSpPr>
        <p:spPr>
          <a:xfrm>
            <a:off x="-2062670" y="285094"/>
            <a:ext cx="10353762" cy="970450"/>
          </a:xfrm>
        </p:spPr>
        <p:txBody>
          <a:bodyPr/>
          <a:lstStyle/>
          <a:p>
            <a:r>
              <a:rPr lang="en-US" dirty="0"/>
              <a:t>Primary Search Area</a:t>
            </a:r>
          </a:p>
        </p:txBody>
      </p:sp>
      <p:sp>
        <p:nvSpPr>
          <p:cNvPr id="3" name="Content Placeholder 2">
            <a:extLst>
              <a:ext uri="{FF2B5EF4-FFF2-40B4-BE49-F238E27FC236}">
                <a16:creationId xmlns:a16="http://schemas.microsoft.com/office/drawing/2014/main" id="{5674F916-2CF7-4AC9-ABB4-DF6357B96394}"/>
              </a:ext>
            </a:extLst>
          </p:cNvPr>
          <p:cNvSpPr>
            <a:spLocks noGrp="1"/>
          </p:cNvSpPr>
          <p:nvPr>
            <p:ph idx="1"/>
          </p:nvPr>
        </p:nvSpPr>
        <p:spPr>
          <a:xfrm>
            <a:off x="755779" y="1104917"/>
            <a:ext cx="6092890" cy="2217563"/>
          </a:xfrm>
        </p:spPr>
        <p:txBody>
          <a:bodyPr/>
          <a:lstStyle/>
          <a:p>
            <a:r>
              <a:rPr lang="en-US" dirty="0"/>
              <a:t>Phoenix lander and surrounding areas</a:t>
            </a:r>
          </a:p>
          <a:p>
            <a:r>
              <a:rPr lang="pt-BR" dirty="0"/>
              <a:t>65-70°N and 230-240°E</a:t>
            </a:r>
            <a:endParaRPr lang="en-US" dirty="0"/>
          </a:p>
          <a:p>
            <a:r>
              <a:rPr lang="en-US" dirty="0"/>
              <a:t>Images taken during summer months</a:t>
            </a:r>
          </a:p>
          <a:p>
            <a:r>
              <a:rPr lang="en-US" dirty="0"/>
              <a:t>6,169 different images</a:t>
            </a:r>
          </a:p>
          <a:p>
            <a:r>
              <a:rPr lang="en-US" dirty="0"/>
              <a:t>Chlorine salts have been detected in situ</a:t>
            </a:r>
          </a:p>
        </p:txBody>
      </p:sp>
      <p:pic>
        <p:nvPicPr>
          <p:cNvPr id="5" name="Picture 4">
            <a:extLst>
              <a:ext uri="{FF2B5EF4-FFF2-40B4-BE49-F238E27FC236}">
                <a16:creationId xmlns:a16="http://schemas.microsoft.com/office/drawing/2014/main" id="{03A8DF16-8D70-423A-9422-B428FF257DC5}"/>
              </a:ext>
            </a:extLst>
          </p:cNvPr>
          <p:cNvPicPr>
            <a:picLocks noChangeAspect="1"/>
          </p:cNvPicPr>
          <p:nvPr/>
        </p:nvPicPr>
        <p:blipFill>
          <a:blip r:embed="rId2"/>
          <a:stretch>
            <a:fillRect/>
          </a:stretch>
        </p:blipFill>
        <p:spPr>
          <a:xfrm>
            <a:off x="5961887" y="189055"/>
            <a:ext cx="5828897" cy="3072858"/>
          </a:xfrm>
          <a:prstGeom prst="rect">
            <a:avLst/>
          </a:prstGeom>
        </p:spPr>
      </p:pic>
      <p:pic>
        <p:nvPicPr>
          <p:cNvPr id="6" name="Picture 5">
            <a:extLst>
              <a:ext uri="{FF2B5EF4-FFF2-40B4-BE49-F238E27FC236}">
                <a16:creationId xmlns:a16="http://schemas.microsoft.com/office/drawing/2014/main" id="{10CE855A-88DD-4250-8431-EAAE2D7BD5FC}"/>
              </a:ext>
            </a:extLst>
          </p:cNvPr>
          <p:cNvPicPr>
            <a:picLocks noChangeAspect="1"/>
          </p:cNvPicPr>
          <p:nvPr/>
        </p:nvPicPr>
        <p:blipFill>
          <a:blip r:embed="rId3"/>
          <a:stretch>
            <a:fillRect/>
          </a:stretch>
        </p:blipFill>
        <p:spPr>
          <a:xfrm>
            <a:off x="7604109" y="3322480"/>
            <a:ext cx="4186676" cy="3402983"/>
          </a:xfrm>
          <a:prstGeom prst="rect">
            <a:avLst/>
          </a:prstGeom>
        </p:spPr>
      </p:pic>
      <p:pic>
        <p:nvPicPr>
          <p:cNvPr id="4" name="Picture 3">
            <a:extLst>
              <a:ext uri="{FF2B5EF4-FFF2-40B4-BE49-F238E27FC236}">
                <a16:creationId xmlns:a16="http://schemas.microsoft.com/office/drawing/2014/main" id="{A7E02C20-183A-4CF5-B53E-36CCA1C611FB}"/>
              </a:ext>
            </a:extLst>
          </p:cNvPr>
          <p:cNvPicPr>
            <a:picLocks noChangeAspect="1"/>
          </p:cNvPicPr>
          <p:nvPr/>
        </p:nvPicPr>
        <p:blipFill>
          <a:blip r:embed="rId4"/>
          <a:stretch>
            <a:fillRect/>
          </a:stretch>
        </p:blipFill>
        <p:spPr>
          <a:xfrm>
            <a:off x="790007" y="3322480"/>
            <a:ext cx="6779873" cy="3461502"/>
          </a:xfrm>
          <a:prstGeom prst="rect">
            <a:avLst/>
          </a:prstGeom>
        </p:spPr>
      </p:pic>
      <p:sp>
        <p:nvSpPr>
          <p:cNvPr id="7" name="TextBox 6">
            <a:extLst>
              <a:ext uri="{FF2B5EF4-FFF2-40B4-BE49-F238E27FC236}">
                <a16:creationId xmlns:a16="http://schemas.microsoft.com/office/drawing/2014/main" id="{FD70A32E-B26B-4B6C-9A8F-CE897FA27822}"/>
              </a:ext>
            </a:extLst>
          </p:cNvPr>
          <p:cNvSpPr txBox="1"/>
          <p:nvPr/>
        </p:nvSpPr>
        <p:spPr>
          <a:xfrm>
            <a:off x="3389899" y="3741383"/>
            <a:ext cx="2169653" cy="369332"/>
          </a:xfrm>
          <a:prstGeom prst="rect">
            <a:avLst/>
          </a:prstGeom>
          <a:noFill/>
        </p:spPr>
        <p:txBody>
          <a:bodyPr wrap="square" rtlCol="0">
            <a:spAutoFit/>
          </a:bodyPr>
          <a:lstStyle/>
          <a:p>
            <a:r>
              <a:rPr lang="en-US" dirty="0">
                <a:solidFill>
                  <a:srgbClr val="FF0000"/>
                </a:solidFill>
                <a:highlight>
                  <a:srgbClr val="C0C0C0"/>
                </a:highlight>
              </a:rPr>
              <a:t>Phoenix Lander Site</a:t>
            </a:r>
          </a:p>
        </p:txBody>
      </p:sp>
      <p:sp>
        <p:nvSpPr>
          <p:cNvPr id="8" name="Arrow: Down 7">
            <a:extLst>
              <a:ext uri="{FF2B5EF4-FFF2-40B4-BE49-F238E27FC236}">
                <a16:creationId xmlns:a16="http://schemas.microsoft.com/office/drawing/2014/main" id="{B8400FFD-9DCD-4C13-AFDA-8BB7CF169DC8}"/>
              </a:ext>
            </a:extLst>
          </p:cNvPr>
          <p:cNvSpPr/>
          <p:nvPr/>
        </p:nvSpPr>
        <p:spPr>
          <a:xfrm>
            <a:off x="4261104" y="4052999"/>
            <a:ext cx="338328" cy="427561"/>
          </a:xfrm>
          <a:prstGeom prst="downArrow">
            <a:avLst/>
          </a:prstGeom>
          <a:solidFill>
            <a:srgbClr val="FF0000"/>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7277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13063-F107-4320-AEB4-0890FDDD34C4}"/>
              </a:ext>
            </a:extLst>
          </p:cNvPr>
          <p:cNvSpPr>
            <a:spLocks noGrp="1"/>
          </p:cNvSpPr>
          <p:nvPr>
            <p:ph type="title"/>
          </p:nvPr>
        </p:nvSpPr>
        <p:spPr>
          <a:xfrm>
            <a:off x="0" y="607671"/>
            <a:ext cx="7427168" cy="970450"/>
          </a:xfrm>
        </p:spPr>
        <p:txBody>
          <a:bodyPr/>
          <a:lstStyle/>
          <a:p>
            <a:r>
              <a:rPr lang="en-US" dirty="0"/>
              <a:t>Ratioing Images</a:t>
            </a:r>
          </a:p>
        </p:txBody>
      </p:sp>
      <p:sp>
        <p:nvSpPr>
          <p:cNvPr id="3" name="Content Placeholder 2">
            <a:extLst>
              <a:ext uri="{FF2B5EF4-FFF2-40B4-BE49-F238E27FC236}">
                <a16:creationId xmlns:a16="http://schemas.microsoft.com/office/drawing/2014/main" id="{66C8A056-927F-4779-A7F1-96FE9DBDB2AD}"/>
              </a:ext>
            </a:extLst>
          </p:cNvPr>
          <p:cNvSpPr>
            <a:spLocks noGrp="1"/>
          </p:cNvSpPr>
          <p:nvPr>
            <p:ph idx="1"/>
          </p:nvPr>
        </p:nvSpPr>
        <p:spPr>
          <a:xfrm>
            <a:off x="834368" y="1583025"/>
            <a:ext cx="5822659" cy="4667304"/>
          </a:xfrm>
        </p:spPr>
        <p:txBody>
          <a:bodyPr>
            <a:noAutofit/>
          </a:bodyPr>
          <a:lstStyle/>
          <a:p>
            <a:r>
              <a:rPr lang="en-US" dirty="0"/>
              <a:t>Each image has been photometrically and atmospherically corrected for prior to processing</a:t>
            </a:r>
          </a:p>
          <a:p>
            <a:r>
              <a:rPr lang="en-US" dirty="0"/>
              <a:t>Manual and automated code processes employed for ratioing (background removal)</a:t>
            </a:r>
          </a:p>
          <a:p>
            <a:r>
              <a:rPr lang="en-US" dirty="0"/>
              <a:t>Manual</a:t>
            </a:r>
          </a:p>
          <a:p>
            <a:pPr lvl="1"/>
            <a:r>
              <a:rPr lang="en-US" sz="2000" dirty="0"/>
              <a:t>Select blank looking regions based on desired parameters to ratio out</a:t>
            </a:r>
          </a:p>
          <a:p>
            <a:r>
              <a:rPr lang="en-US" dirty="0"/>
              <a:t>Automatic</a:t>
            </a:r>
          </a:p>
          <a:p>
            <a:pPr lvl="1"/>
            <a:r>
              <a:rPr lang="en-US" sz="2000" dirty="0"/>
              <a:t>Selects the most neutral pixel from the column and divides every other pixel by it</a:t>
            </a:r>
          </a:p>
          <a:p>
            <a:r>
              <a:rPr lang="en-US" dirty="0"/>
              <a:t>Done to remove noise and amplify spectra features</a:t>
            </a:r>
          </a:p>
          <a:p>
            <a:r>
              <a:rPr lang="en-US" dirty="0"/>
              <a:t>Images are column dependent</a:t>
            </a:r>
          </a:p>
        </p:txBody>
      </p:sp>
      <p:pic>
        <p:nvPicPr>
          <p:cNvPr id="6" name="Picture 5">
            <a:extLst>
              <a:ext uri="{FF2B5EF4-FFF2-40B4-BE49-F238E27FC236}">
                <a16:creationId xmlns:a16="http://schemas.microsoft.com/office/drawing/2014/main" id="{54C86E52-2C13-42DE-AD1A-299A2FDACE99}"/>
              </a:ext>
            </a:extLst>
          </p:cNvPr>
          <p:cNvPicPr>
            <a:picLocks noChangeAspect="1"/>
          </p:cNvPicPr>
          <p:nvPr/>
        </p:nvPicPr>
        <p:blipFill>
          <a:blip r:embed="rId2"/>
          <a:stretch>
            <a:fillRect/>
          </a:stretch>
        </p:blipFill>
        <p:spPr>
          <a:xfrm>
            <a:off x="7427168" y="365125"/>
            <a:ext cx="4202560" cy="2981705"/>
          </a:xfrm>
          <a:prstGeom prst="rect">
            <a:avLst/>
          </a:prstGeom>
        </p:spPr>
      </p:pic>
      <p:pic>
        <p:nvPicPr>
          <p:cNvPr id="7" name="Picture 6">
            <a:extLst>
              <a:ext uri="{FF2B5EF4-FFF2-40B4-BE49-F238E27FC236}">
                <a16:creationId xmlns:a16="http://schemas.microsoft.com/office/drawing/2014/main" id="{C6F9B686-9289-4388-B797-BE36ED4CC324}"/>
              </a:ext>
            </a:extLst>
          </p:cNvPr>
          <p:cNvPicPr>
            <a:picLocks noChangeAspect="1"/>
          </p:cNvPicPr>
          <p:nvPr/>
        </p:nvPicPr>
        <p:blipFill>
          <a:blip r:embed="rId3"/>
          <a:stretch>
            <a:fillRect/>
          </a:stretch>
        </p:blipFill>
        <p:spPr>
          <a:xfrm>
            <a:off x="7427168" y="3594334"/>
            <a:ext cx="4202560" cy="2965140"/>
          </a:xfrm>
          <a:prstGeom prst="rect">
            <a:avLst/>
          </a:prstGeom>
        </p:spPr>
      </p:pic>
      <p:sp>
        <p:nvSpPr>
          <p:cNvPr id="8" name="TextBox 7">
            <a:extLst>
              <a:ext uri="{FF2B5EF4-FFF2-40B4-BE49-F238E27FC236}">
                <a16:creationId xmlns:a16="http://schemas.microsoft.com/office/drawing/2014/main" id="{81D9F3FF-8812-42CF-8467-210DB6867E40}"/>
              </a:ext>
            </a:extLst>
          </p:cNvPr>
          <p:cNvSpPr txBox="1"/>
          <p:nvPr/>
        </p:nvSpPr>
        <p:spPr>
          <a:xfrm>
            <a:off x="7427167" y="3285916"/>
            <a:ext cx="3432421" cy="369332"/>
          </a:xfrm>
          <a:prstGeom prst="rect">
            <a:avLst/>
          </a:prstGeom>
          <a:noFill/>
        </p:spPr>
        <p:txBody>
          <a:bodyPr wrap="square" rtlCol="0">
            <a:spAutoFit/>
          </a:bodyPr>
          <a:lstStyle/>
          <a:p>
            <a:r>
              <a:rPr lang="en-US" dirty="0"/>
              <a:t>Before Ratioing</a:t>
            </a:r>
          </a:p>
        </p:txBody>
      </p:sp>
      <p:sp>
        <p:nvSpPr>
          <p:cNvPr id="9" name="TextBox 8">
            <a:extLst>
              <a:ext uri="{FF2B5EF4-FFF2-40B4-BE49-F238E27FC236}">
                <a16:creationId xmlns:a16="http://schemas.microsoft.com/office/drawing/2014/main" id="{DCD80B74-D65B-45CB-AEDA-CEE979E9A204}"/>
              </a:ext>
            </a:extLst>
          </p:cNvPr>
          <p:cNvSpPr txBox="1"/>
          <p:nvPr/>
        </p:nvSpPr>
        <p:spPr>
          <a:xfrm>
            <a:off x="7427168" y="6492929"/>
            <a:ext cx="1632856" cy="369332"/>
          </a:xfrm>
          <a:prstGeom prst="rect">
            <a:avLst/>
          </a:prstGeom>
          <a:noFill/>
        </p:spPr>
        <p:txBody>
          <a:bodyPr wrap="square" rtlCol="0">
            <a:spAutoFit/>
          </a:bodyPr>
          <a:lstStyle/>
          <a:p>
            <a:r>
              <a:rPr lang="en-US" dirty="0"/>
              <a:t>After Ratioing</a:t>
            </a:r>
          </a:p>
        </p:txBody>
      </p:sp>
    </p:spTree>
    <p:extLst>
      <p:ext uri="{BB962C8B-B14F-4D97-AF65-F5344CB8AC3E}">
        <p14:creationId xmlns:p14="http://schemas.microsoft.com/office/powerpoint/2010/main" val="3089521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B578-3E99-4582-B0FE-C0AD1B7C9931}"/>
              </a:ext>
            </a:extLst>
          </p:cNvPr>
          <p:cNvSpPr>
            <a:spLocks noGrp="1"/>
          </p:cNvSpPr>
          <p:nvPr>
            <p:ph type="title"/>
          </p:nvPr>
        </p:nvSpPr>
        <p:spPr>
          <a:xfrm>
            <a:off x="-678781" y="-57452"/>
            <a:ext cx="10515600" cy="1325563"/>
          </a:xfrm>
        </p:spPr>
        <p:txBody>
          <a:bodyPr/>
          <a:lstStyle/>
          <a:p>
            <a:r>
              <a:rPr lang="en-US" dirty="0">
                <a:solidFill>
                  <a:schemeClr val="tx1">
                    <a:lumMod val="85000"/>
                  </a:schemeClr>
                </a:solidFill>
              </a:rPr>
              <a:t>Parameters</a:t>
            </a:r>
            <a:r>
              <a:rPr lang="en-US" dirty="0"/>
              <a:t> and Browse Products</a:t>
            </a:r>
          </a:p>
        </p:txBody>
      </p:sp>
      <p:pic>
        <p:nvPicPr>
          <p:cNvPr id="7" name="Content Placeholder 6" descr="A picture containing water&#10;&#10;Description automatically generated">
            <a:extLst>
              <a:ext uri="{FF2B5EF4-FFF2-40B4-BE49-F238E27FC236}">
                <a16:creationId xmlns:a16="http://schemas.microsoft.com/office/drawing/2014/main" id="{7B0CF590-2B9F-4F16-9B87-BF94B8C8C8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827" y="3369048"/>
            <a:ext cx="1900158" cy="3206518"/>
          </a:xfrm>
        </p:spPr>
      </p:pic>
      <p:pic>
        <p:nvPicPr>
          <p:cNvPr id="15" name="Picture 14" descr="band 1435&#10;">
            <a:extLst>
              <a:ext uri="{FF2B5EF4-FFF2-40B4-BE49-F238E27FC236}">
                <a16:creationId xmlns:a16="http://schemas.microsoft.com/office/drawing/2014/main" id="{1F0C3BD5-0826-4C19-9643-57EDD8DCC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325" y="3369048"/>
            <a:ext cx="1900158" cy="3206516"/>
          </a:xfrm>
          <a:prstGeom prst="rect">
            <a:avLst/>
          </a:prstGeom>
        </p:spPr>
      </p:pic>
      <p:pic>
        <p:nvPicPr>
          <p:cNvPr id="17" name="Picture 16" descr="sindex_2&#10;">
            <a:extLst>
              <a:ext uri="{FF2B5EF4-FFF2-40B4-BE49-F238E27FC236}">
                <a16:creationId xmlns:a16="http://schemas.microsoft.com/office/drawing/2014/main" id="{FE3371F2-2206-49BD-9635-B653AAE07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336" y="3369048"/>
            <a:ext cx="1900158" cy="3206516"/>
          </a:xfrm>
          <a:prstGeom prst="rect">
            <a:avLst/>
          </a:prstGeom>
        </p:spPr>
      </p:pic>
      <p:pic>
        <p:nvPicPr>
          <p:cNvPr id="19" name="Picture 18" descr="band 2130&#10;">
            <a:extLst>
              <a:ext uri="{FF2B5EF4-FFF2-40B4-BE49-F238E27FC236}">
                <a16:creationId xmlns:a16="http://schemas.microsoft.com/office/drawing/2014/main" id="{BEDC2DD1-70E0-4118-A47B-BAE7F6293E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5241" y="3369048"/>
            <a:ext cx="1900158" cy="3206516"/>
          </a:xfrm>
          <a:prstGeom prst="rect">
            <a:avLst/>
          </a:prstGeom>
        </p:spPr>
      </p:pic>
      <p:pic>
        <p:nvPicPr>
          <p:cNvPr id="21" name="Picture 20" descr="A picture containing curtain, sitting, room, game&#10;&#10;Description automatically generated">
            <a:extLst>
              <a:ext uri="{FF2B5EF4-FFF2-40B4-BE49-F238E27FC236}">
                <a16:creationId xmlns:a16="http://schemas.microsoft.com/office/drawing/2014/main" id="{61803397-309E-4930-9149-3A64B71DF2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4012" y="3369048"/>
            <a:ext cx="1890719" cy="3206517"/>
          </a:xfrm>
          <a:prstGeom prst="rect">
            <a:avLst/>
          </a:prstGeom>
        </p:spPr>
      </p:pic>
      <p:pic>
        <p:nvPicPr>
          <p:cNvPr id="23" name="Picture 22" descr="A picture containing young&#10;&#10;Description automatically generated">
            <a:extLst>
              <a:ext uri="{FF2B5EF4-FFF2-40B4-BE49-F238E27FC236}">
                <a16:creationId xmlns:a16="http://schemas.microsoft.com/office/drawing/2014/main" id="{10FF01D9-7636-4249-AB14-156FC78B9D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03344" y="3369048"/>
            <a:ext cx="1900158" cy="3206516"/>
          </a:xfrm>
          <a:prstGeom prst="rect">
            <a:avLst/>
          </a:prstGeom>
        </p:spPr>
      </p:pic>
      <p:sp>
        <p:nvSpPr>
          <p:cNvPr id="25" name="TextBox 24">
            <a:extLst>
              <a:ext uri="{FF2B5EF4-FFF2-40B4-BE49-F238E27FC236}">
                <a16:creationId xmlns:a16="http://schemas.microsoft.com/office/drawing/2014/main" id="{1E86B6C8-AEF9-4368-827A-984E10E625D4}"/>
              </a:ext>
            </a:extLst>
          </p:cNvPr>
          <p:cNvSpPr txBox="1"/>
          <p:nvPr/>
        </p:nvSpPr>
        <p:spPr>
          <a:xfrm>
            <a:off x="503926" y="6254545"/>
            <a:ext cx="1890719" cy="369332"/>
          </a:xfrm>
          <a:prstGeom prst="rect">
            <a:avLst/>
          </a:prstGeom>
          <a:noFill/>
        </p:spPr>
        <p:txBody>
          <a:bodyPr wrap="square" rtlCol="0">
            <a:spAutoFit/>
          </a:bodyPr>
          <a:lstStyle/>
          <a:p>
            <a:r>
              <a:rPr lang="en-US" dirty="0">
                <a:solidFill>
                  <a:schemeClr val="bg1"/>
                </a:solidFill>
                <a:highlight>
                  <a:srgbClr val="C0C0C0"/>
                </a:highlight>
              </a:rPr>
              <a:t>Default RGB</a:t>
            </a:r>
          </a:p>
        </p:txBody>
      </p:sp>
      <p:sp>
        <p:nvSpPr>
          <p:cNvPr id="26" name="TextBox 25">
            <a:extLst>
              <a:ext uri="{FF2B5EF4-FFF2-40B4-BE49-F238E27FC236}">
                <a16:creationId xmlns:a16="http://schemas.microsoft.com/office/drawing/2014/main" id="{A9A1CE1E-500C-4DD8-90A6-6C25EE0199C3}"/>
              </a:ext>
            </a:extLst>
          </p:cNvPr>
          <p:cNvSpPr txBox="1"/>
          <p:nvPr/>
        </p:nvSpPr>
        <p:spPr>
          <a:xfrm>
            <a:off x="2271140" y="6254545"/>
            <a:ext cx="1783713" cy="369332"/>
          </a:xfrm>
          <a:prstGeom prst="rect">
            <a:avLst/>
          </a:prstGeom>
          <a:noFill/>
        </p:spPr>
        <p:txBody>
          <a:bodyPr wrap="square" rtlCol="0">
            <a:spAutoFit/>
          </a:bodyPr>
          <a:lstStyle/>
          <a:p>
            <a:r>
              <a:rPr lang="en-US" dirty="0">
                <a:solidFill>
                  <a:schemeClr val="bg1"/>
                </a:solidFill>
                <a:highlight>
                  <a:srgbClr val="C0C0C0"/>
                </a:highlight>
              </a:rPr>
              <a:t>BD1435</a:t>
            </a:r>
          </a:p>
        </p:txBody>
      </p:sp>
      <p:sp>
        <p:nvSpPr>
          <p:cNvPr id="27" name="TextBox 26">
            <a:extLst>
              <a:ext uri="{FF2B5EF4-FFF2-40B4-BE49-F238E27FC236}">
                <a16:creationId xmlns:a16="http://schemas.microsoft.com/office/drawing/2014/main" id="{CF5EDF17-AAFB-4A97-84B2-7FEA56D55A0E}"/>
              </a:ext>
            </a:extLst>
          </p:cNvPr>
          <p:cNvSpPr txBox="1"/>
          <p:nvPr/>
        </p:nvSpPr>
        <p:spPr>
          <a:xfrm>
            <a:off x="4152112" y="6254545"/>
            <a:ext cx="1776946" cy="369332"/>
          </a:xfrm>
          <a:prstGeom prst="rect">
            <a:avLst/>
          </a:prstGeom>
          <a:noFill/>
        </p:spPr>
        <p:txBody>
          <a:bodyPr wrap="square" rtlCol="0">
            <a:spAutoFit/>
          </a:bodyPr>
          <a:lstStyle/>
          <a:p>
            <a:r>
              <a:rPr lang="en-US" dirty="0">
                <a:solidFill>
                  <a:schemeClr val="bg1"/>
                </a:solidFill>
                <a:highlight>
                  <a:srgbClr val="C0C0C0"/>
                </a:highlight>
              </a:rPr>
              <a:t>SINDEX_2</a:t>
            </a:r>
          </a:p>
        </p:txBody>
      </p:sp>
      <p:sp>
        <p:nvSpPr>
          <p:cNvPr id="28" name="TextBox 27">
            <a:extLst>
              <a:ext uri="{FF2B5EF4-FFF2-40B4-BE49-F238E27FC236}">
                <a16:creationId xmlns:a16="http://schemas.microsoft.com/office/drawing/2014/main" id="{4841BDE0-8BCC-49AE-9C96-E7DA59B66B03}"/>
              </a:ext>
            </a:extLst>
          </p:cNvPr>
          <p:cNvSpPr txBox="1"/>
          <p:nvPr/>
        </p:nvSpPr>
        <p:spPr>
          <a:xfrm>
            <a:off x="6021380" y="6254545"/>
            <a:ext cx="1776946" cy="369332"/>
          </a:xfrm>
          <a:prstGeom prst="rect">
            <a:avLst/>
          </a:prstGeom>
          <a:noFill/>
        </p:spPr>
        <p:txBody>
          <a:bodyPr wrap="square" rtlCol="0">
            <a:spAutoFit/>
          </a:bodyPr>
          <a:lstStyle/>
          <a:p>
            <a:r>
              <a:rPr lang="en-US" dirty="0">
                <a:solidFill>
                  <a:schemeClr val="bg1"/>
                </a:solidFill>
                <a:highlight>
                  <a:srgbClr val="C0C0C0"/>
                </a:highlight>
              </a:rPr>
              <a:t>BD2130</a:t>
            </a:r>
          </a:p>
        </p:txBody>
      </p:sp>
      <p:sp>
        <p:nvSpPr>
          <p:cNvPr id="29" name="TextBox 28">
            <a:extLst>
              <a:ext uri="{FF2B5EF4-FFF2-40B4-BE49-F238E27FC236}">
                <a16:creationId xmlns:a16="http://schemas.microsoft.com/office/drawing/2014/main" id="{94E37232-FD95-4364-8D59-E0F3C6786C97}"/>
              </a:ext>
            </a:extLst>
          </p:cNvPr>
          <p:cNvSpPr txBox="1"/>
          <p:nvPr/>
        </p:nvSpPr>
        <p:spPr>
          <a:xfrm>
            <a:off x="8027020" y="6279632"/>
            <a:ext cx="2104701" cy="369332"/>
          </a:xfrm>
          <a:prstGeom prst="rect">
            <a:avLst/>
          </a:prstGeom>
          <a:noFill/>
        </p:spPr>
        <p:txBody>
          <a:bodyPr wrap="square" rtlCol="0">
            <a:spAutoFit/>
          </a:bodyPr>
          <a:lstStyle/>
          <a:p>
            <a:r>
              <a:rPr lang="en-US" dirty="0">
                <a:solidFill>
                  <a:schemeClr val="bg1"/>
                </a:solidFill>
                <a:highlight>
                  <a:srgbClr val="C0C0C0"/>
                </a:highlight>
              </a:rPr>
              <a:t>RGB combination</a:t>
            </a:r>
          </a:p>
        </p:txBody>
      </p:sp>
      <p:sp>
        <p:nvSpPr>
          <p:cNvPr id="30" name="TextBox 29">
            <a:extLst>
              <a:ext uri="{FF2B5EF4-FFF2-40B4-BE49-F238E27FC236}">
                <a16:creationId xmlns:a16="http://schemas.microsoft.com/office/drawing/2014/main" id="{B52C5177-DC76-48FB-B40A-CD2CE624531E}"/>
              </a:ext>
            </a:extLst>
          </p:cNvPr>
          <p:cNvSpPr txBox="1"/>
          <p:nvPr/>
        </p:nvSpPr>
        <p:spPr>
          <a:xfrm>
            <a:off x="10047661" y="6264006"/>
            <a:ext cx="1964977" cy="353943"/>
          </a:xfrm>
          <a:prstGeom prst="rect">
            <a:avLst/>
          </a:prstGeom>
          <a:noFill/>
        </p:spPr>
        <p:txBody>
          <a:bodyPr wrap="square" rtlCol="0">
            <a:spAutoFit/>
          </a:bodyPr>
          <a:lstStyle/>
          <a:p>
            <a:r>
              <a:rPr lang="en-US" sz="1700" dirty="0">
                <a:solidFill>
                  <a:schemeClr val="bg1"/>
                </a:solidFill>
                <a:highlight>
                  <a:srgbClr val="C0C0C0"/>
                </a:highlight>
              </a:rPr>
              <a:t>Regions of Interest</a:t>
            </a:r>
          </a:p>
        </p:txBody>
      </p:sp>
      <p:sp>
        <p:nvSpPr>
          <p:cNvPr id="3" name="TextBox 2">
            <a:extLst>
              <a:ext uri="{FF2B5EF4-FFF2-40B4-BE49-F238E27FC236}">
                <a16:creationId xmlns:a16="http://schemas.microsoft.com/office/drawing/2014/main" id="{13F75B80-577E-438C-AF6A-61F1B3421279}"/>
              </a:ext>
            </a:extLst>
          </p:cNvPr>
          <p:cNvSpPr txBox="1"/>
          <p:nvPr/>
        </p:nvSpPr>
        <p:spPr>
          <a:xfrm>
            <a:off x="215143" y="1022636"/>
            <a:ext cx="7384141" cy="188474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chemeClr val="tx1">
                    <a:lumMod val="85000"/>
                  </a:schemeClr>
                </a:solidFill>
              </a:rPr>
              <a:t>Each pixel has an associated IR spectra</a:t>
            </a:r>
          </a:p>
          <a:p>
            <a:pPr marL="285750" indent="-285750">
              <a:lnSpc>
                <a:spcPct val="150000"/>
              </a:lnSpc>
              <a:buFont typeface="Arial" panose="020B0604020202020204" pitchFamily="34" charset="0"/>
              <a:buChar char="•"/>
            </a:pPr>
            <a:r>
              <a:rPr lang="en-US" sz="2000" dirty="0">
                <a:solidFill>
                  <a:schemeClr val="tx1">
                    <a:lumMod val="85000"/>
                  </a:schemeClr>
                </a:solidFill>
              </a:rPr>
              <a:t>Band parameters output a measured value from the spectra</a:t>
            </a:r>
          </a:p>
          <a:p>
            <a:pPr marL="285750" indent="-285750">
              <a:lnSpc>
                <a:spcPct val="150000"/>
              </a:lnSpc>
              <a:buFont typeface="Arial" panose="020B0604020202020204" pitchFamily="34" charset="0"/>
              <a:buChar char="•"/>
            </a:pPr>
            <a:r>
              <a:rPr lang="en-US" sz="2000" dirty="0">
                <a:solidFill>
                  <a:schemeClr val="tx1">
                    <a:lumMod val="85000"/>
                  </a:schemeClr>
                </a:solidFill>
              </a:rPr>
              <a:t>The browse product is an RGB combination of band parameters</a:t>
            </a:r>
          </a:p>
          <a:p>
            <a:pPr marL="285750" indent="-285750">
              <a:lnSpc>
                <a:spcPct val="150000"/>
              </a:lnSpc>
              <a:buFont typeface="Arial" panose="020B0604020202020204" pitchFamily="34" charset="0"/>
              <a:buChar char="•"/>
            </a:pPr>
            <a:r>
              <a:rPr lang="en-US" sz="2000" dirty="0">
                <a:solidFill>
                  <a:schemeClr val="tx1">
                    <a:lumMod val="85000"/>
                  </a:schemeClr>
                </a:solidFill>
              </a:rPr>
              <a:t>Regions of interest can be created on the RGB combinations</a:t>
            </a:r>
          </a:p>
        </p:txBody>
      </p:sp>
      <p:sp>
        <p:nvSpPr>
          <p:cNvPr id="4" name="TextBox 3">
            <a:extLst>
              <a:ext uri="{FF2B5EF4-FFF2-40B4-BE49-F238E27FC236}">
                <a16:creationId xmlns:a16="http://schemas.microsoft.com/office/drawing/2014/main" id="{882A53F7-00A5-4DDC-9BC6-62AE0E37875C}"/>
              </a:ext>
            </a:extLst>
          </p:cNvPr>
          <p:cNvSpPr txBox="1"/>
          <p:nvPr/>
        </p:nvSpPr>
        <p:spPr>
          <a:xfrm>
            <a:off x="3747213" y="3371267"/>
            <a:ext cx="712539" cy="369332"/>
          </a:xfrm>
          <a:prstGeom prst="rect">
            <a:avLst/>
          </a:prstGeom>
          <a:noFill/>
        </p:spPr>
        <p:txBody>
          <a:bodyPr wrap="square" rtlCol="0">
            <a:spAutoFit/>
          </a:bodyPr>
          <a:lstStyle/>
          <a:p>
            <a:r>
              <a:rPr lang="en-US" dirty="0">
                <a:solidFill>
                  <a:srgbClr val="FF0000"/>
                </a:solidFill>
                <a:highlight>
                  <a:srgbClr val="C0C0C0"/>
                </a:highlight>
              </a:rPr>
              <a:t>R</a:t>
            </a:r>
          </a:p>
        </p:txBody>
      </p:sp>
      <p:sp>
        <p:nvSpPr>
          <p:cNvPr id="5" name="TextBox 4">
            <a:extLst>
              <a:ext uri="{FF2B5EF4-FFF2-40B4-BE49-F238E27FC236}">
                <a16:creationId xmlns:a16="http://schemas.microsoft.com/office/drawing/2014/main" id="{B2FADBB6-362C-4535-A399-F328B4FFCB02}"/>
              </a:ext>
            </a:extLst>
          </p:cNvPr>
          <p:cNvSpPr txBox="1"/>
          <p:nvPr/>
        </p:nvSpPr>
        <p:spPr>
          <a:xfrm>
            <a:off x="5739693" y="3371267"/>
            <a:ext cx="281687" cy="369332"/>
          </a:xfrm>
          <a:prstGeom prst="rect">
            <a:avLst/>
          </a:prstGeom>
          <a:noFill/>
        </p:spPr>
        <p:txBody>
          <a:bodyPr wrap="square" rtlCol="0">
            <a:spAutoFit/>
          </a:bodyPr>
          <a:lstStyle/>
          <a:p>
            <a:r>
              <a:rPr lang="en-US" dirty="0">
                <a:solidFill>
                  <a:srgbClr val="00B050"/>
                </a:solidFill>
                <a:highlight>
                  <a:srgbClr val="C0C0C0"/>
                </a:highlight>
              </a:rPr>
              <a:t>G</a:t>
            </a:r>
          </a:p>
        </p:txBody>
      </p:sp>
      <p:sp>
        <p:nvSpPr>
          <p:cNvPr id="8" name="TextBox 7">
            <a:extLst>
              <a:ext uri="{FF2B5EF4-FFF2-40B4-BE49-F238E27FC236}">
                <a16:creationId xmlns:a16="http://schemas.microsoft.com/office/drawing/2014/main" id="{8FA7CCF7-B8A7-409D-9AB9-EBB737C58B35}"/>
              </a:ext>
            </a:extLst>
          </p:cNvPr>
          <p:cNvSpPr txBox="1"/>
          <p:nvPr/>
        </p:nvSpPr>
        <p:spPr>
          <a:xfrm>
            <a:off x="7730722" y="3369048"/>
            <a:ext cx="363983" cy="369332"/>
          </a:xfrm>
          <a:prstGeom prst="rect">
            <a:avLst/>
          </a:prstGeom>
          <a:noFill/>
        </p:spPr>
        <p:txBody>
          <a:bodyPr wrap="square" rtlCol="0">
            <a:spAutoFit/>
          </a:bodyPr>
          <a:lstStyle/>
          <a:p>
            <a:r>
              <a:rPr lang="en-US" dirty="0">
                <a:solidFill>
                  <a:srgbClr val="0070C0"/>
                </a:solidFill>
                <a:highlight>
                  <a:srgbClr val="C0C0C0"/>
                </a:highlight>
              </a:rPr>
              <a:t>B</a:t>
            </a:r>
          </a:p>
        </p:txBody>
      </p:sp>
      <p:pic>
        <p:nvPicPr>
          <p:cNvPr id="6" name="Picture 5">
            <a:extLst>
              <a:ext uri="{FF2B5EF4-FFF2-40B4-BE49-F238E27FC236}">
                <a16:creationId xmlns:a16="http://schemas.microsoft.com/office/drawing/2014/main" id="{894CEC2B-A5CF-4FA4-BEC1-F983B2B57B22}"/>
              </a:ext>
            </a:extLst>
          </p:cNvPr>
          <p:cNvPicPr>
            <a:picLocks noChangeAspect="1"/>
          </p:cNvPicPr>
          <p:nvPr/>
        </p:nvPicPr>
        <p:blipFill rotWithShape="1">
          <a:blip r:embed="rId8"/>
          <a:srcRect l="2003" t="7778" r="990" b="992"/>
          <a:stretch/>
        </p:blipFill>
        <p:spPr>
          <a:xfrm>
            <a:off x="8292339" y="495498"/>
            <a:ext cx="3678763" cy="2735973"/>
          </a:xfrm>
          <a:prstGeom prst="rect">
            <a:avLst/>
          </a:prstGeom>
        </p:spPr>
      </p:pic>
    </p:spTree>
    <p:extLst>
      <p:ext uri="{BB962C8B-B14F-4D97-AF65-F5344CB8AC3E}">
        <p14:creationId xmlns:p14="http://schemas.microsoft.com/office/powerpoint/2010/main" val="2891319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6A7FD6-6B22-45D3-9D72-68077288D6FE}"/>
              </a:ext>
            </a:extLst>
          </p:cNvPr>
          <p:cNvPicPr>
            <a:picLocks noChangeAspect="1"/>
          </p:cNvPicPr>
          <p:nvPr/>
        </p:nvPicPr>
        <p:blipFill rotWithShape="1">
          <a:blip r:embed="rId3"/>
          <a:srcRect r="9289"/>
          <a:stretch/>
        </p:blipFill>
        <p:spPr>
          <a:xfrm>
            <a:off x="77562" y="115724"/>
            <a:ext cx="5953125" cy="6626552"/>
          </a:xfrm>
          <a:prstGeom prst="rect">
            <a:avLst/>
          </a:prstGeom>
        </p:spPr>
      </p:pic>
      <p:pic>
        <p:nvPicPr>
          <p:cNvPr id="2" name="Picture 1">
            <a:extLst>
              <a:ext uri="{FF2B5EF4-FFF2-40B4-BE49-F238E27FC236}">
                <a16:creationId xmlns:a16="http://schemas.microsoft.com/office/drawing/2014/main" id="{3E87DA8A-6327-4E6C-BFFB-8806449CCBC2}"/>
              </a:ext>
            </a:extLst>
          </p:cNvPr>
          <p:cNvPicPr>
            <a:picLocks noChangeAspect="1"/>
          </p:cNvPicPr>
          <p:nvPr/>
        </p:nvPicPr>
        <p:blipFill rotWithShape="1">
          <a:blip r:embed="rId4"/>
          <a:srcRect r="4085"/>
          <a:stretch/>
        </p:blipFill>
        <p:spPr>
          <a:xfrm>
            <a:off x="6096000" y="115724"/>
            <a:ext cx="6018438" cy="6626552"/>
          </a:xfrm>
          <a:prstGeom prst="rect">
            <a:avLst/>
          </a:prstGeom>
        </p:spPr>
      </p:pic>
    </p:spTree>
    <p:extLst>
      <p:ext uri="{BB962C8B-B14F-4D97-AF65-F5344CB8AC3E}">
        <p14:creationId xmlns:p14="http://schemas.microsoft.com/office/powerpoint/2010/main" val="2036299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317DC-701B-44C6-B103-FCF61D1C8101}"/>
              </a:ext>
            </a:extLst>
          </p:cNvPr>
          <p:cNvSpPr>
            <a:spLocks noGrp="1"/>
          </p:cNvSpPr>
          <p:nvPr>
            <p:ph type="title"/>
          </p:nvPr>
        </p:nvSpPr>
        <p:spPr>
          <a:xfrm>
            <a:off x="-1731235" y="933372"/>
            <a:ext cx="10353762" cy="970450"/>
          </a:xfrm>
        </p:spPr>
        <p:txBody>
          <a:bodyPr/>
          <a:lstStyle/>
          <a:p>
            <a:r>
              <a:rPr lang="en-US" dirty="0"/>
              <a:t>Summary</a:t>
            </a:r>
          </a:p>
        </p:txBody>
      </p:sp>
      <p:sp>
        <p:nvSpPr>
          <p:cNvPr id="3" name="Content Placeholder 2">
            <a:extLst>
              <a:ext uri="{FF2B5EF4-FFF2-40B4-BE49-F238E27FC236}">
                <a16:creationId xmlns:a16="http://schemas.microsoft.com/office/drawing/2014/main" id="{9956F063-68AB-4A74-9D61-4FBABE7E5AC0}"/>
              </a:ext>
            </a:extLst>
          </p:cNvPr>
          <p:cNvSpPr>
            <a:spLocks noGrp="1"/>
          </p:cNvSpPr>
          <p:nvPr>
            <p:ph idx="1"/>
          </p:nvPr>
        </p:nvSpPr>
        <p:spPr>
          <a:xfrm>
            <a:off x="370907" y="2456253"/>
            <a:ext cx="6149479" cy="3186533"/>
          </a:xfrm>
        </p:spPr>
        <p:txBody>
          <a:bodyPr>
            <a:normAutofit/>
          </a:bodyPr>
          <a:lstStyle/>
          <a:p>
            <a:r>
              <a:rPr lang="en-US" dirty="0"/>
              <a:t>Interesting spectra were taken using new techniques</a:t>
            </a:r>
          </a:p>
          <a:p>
            <a:r>
              <a:rPr lang="en-US" dirty="0"/>
              <a:t>Water ice was detected in CRISM during summer months</a:t>
            </a:r>
          </a:p>
          <a:p>
            <a:r>
              <a:rPr lang="en-US" dirty="0"/>
              <a:t>Water ice is absent from the surface during summer</a:t>
            </a:r>
          </a:p>
          <a:p>
            <a:pPr marL="450000" lvl="1" indent="0">
              <a:buNone/>
            </a:pPr>
            <a:endParaRPr lang="en-US" dirty="0"/>
          </a:p>
        </p:txBody>
      </p:sp>
      <p:pic>
        <p:nvPicPr>
          <p:cNvPr id="4" name="Picture 3">
            <a:extLst>
              <a:ext uri="{FF2B5EF4-FFF2-40B4-BE49-F238E27FC236}">
                <a16:creationId xmlns:a16="http://schemas.microsoft.com/office/drawing/2014/main" id="{44AD683B-DA27-4386-AAEF-DC6082B81F50}"/>
              </a:ext>
            </a:extLst>
          </p:cNvPr>
          <p:cNvPicPr>
            <a:picLocks noChangeAspect="1"/>
          </p:cNvPicPr>
          <p:nvPr/>
        </p:nvPicPr>
        <p:blipFill>
          <a:blip r:embed="rId2"/>
          <a:stretch>
            <a:fillRect/>
          </a:stretch>
        </p:blipFill>
        <p:spPr>
          <a:xfrm>
            <a:off x="6611981" y="1705458"/>
            <a:ext cx="5394011" cy="4813530"/>
          </a:xfrm>
          <a:prstGeom prst="rect">
            <a:avLst/>
          </a:prstGeom>
        </p:spPr>
      </p:pic>
      <p:pic>
        <p:nvPicPr>
          <p:cNvPr id="5" name="Picture 4">
            <a:extLst>
              <a:ext uri="{FF2B5EF4-FFF2-40B4-BE49-F238E27FC236}">
                <a16:creationId xmlns:a16="http://schemas.microsoft.com/office/drawing/2014/main" id="{B6285038-D6AF-4B55-BCE6-424EB2632C10}"/>
              </a:ext>
            </a:extLst>
          </p:cNvPr>
          <p:cNvPicPr>
            <a:picLocks noChangeAspect="1"/>
          </p:cNvPicPr>
          <p:nvPr/>
        </p:nvPicPr>
        <p:blipFill>
          <a:blip r:embed="rId3"/>
          <a:stretch>
            <a:fillRect/>
          </a:stretch>
        </p:blipFill>
        <p:spPr>
          <a:xfrm>
            <a:off x="186008" y="4714244"/>
            <a:ext cx="6242784" cy="1857085"/>
          </a:xfrm>
          <a:prstGeom prst="rect">
            <a:avLst/>
          </a:prstGeom>
        </p:spPr>
      </p:pic>
    </p:spTree>
    <p:extLst>
      <p:ext uri="{BB962C8B-B14F-4D97-AF65-F5344CB8AC3E}">
        <p14:creationId xmlns:p14="http://schemas.microsoft.com/office/powerpoint/2010/main" val="4231134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1493</TotalTime>
  <Words>368</Words>
  <Application>Microsoft Office PowerPoint</Application>
  <PresentationFormat>Widescreen</PresentationFormat>
  <Paragraphs>71</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Calisto MT</vt:lpstr>
      <vt:lpstr>Wingdings 2</vt:lpstr>
      <vt:lpstr>Slate</vt:lpstr>
      <vt:lpstr>Hydrated Chlorine Salts on Mars</vt:lpstr>
      <vt:lpstr>Introduction</vt:lpstr>
      <vt:lpstr>Spectra of Hydrated Salts</vt:lpstr>
      <vt:lpstr>CRISM</vt:lpstr>
      <vt:lpstr>Primary Search Area</vt:lpstr>
      <vt:lpstr>Ratioing Images</vt:lpstr>
      <vt:lpstr>Parameters and Browse Products</vt:lpstr>
      <vt:lpstr>PowerPoint Presentation</vt:lpstr>
      <vt:lpstr>Summary</vt:lpstr>
      <vt:lpstr>Future Work</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Hydrated salts on Mars</dc:title>
  <dc:creator>Zeke Brenan Bandelier</dc:creator>
  <cp:lastModifiedBy>Zeke Brenan Bandelier</cp:lastModifiedBy>
  <cp:revision>88</cp:revision>
  <dcterms:created xsi:type="dcterms:W3CDTF">2020-02-24T03:50:35Z</dcterms:created>
  <dcterms:modified xsi:type="dcterms:W3CDTF">2020-04-02T22:40:07Z</dcterms:modified>
</cp:coreProperties>
</file>